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01" r:id="rId2"/>
    <p:sldId id="302" r:id="rId3"/>
    <p:sldId id="385" r:id="rId4"/>
    <p:sldId id="319" r:id="rId5"/>
    <p:sldId id="414" r:id="rId6"/>
    <p:sldId id="403" r:id="rId7"/>
    <p:sldId id="406" r:id="rId8"/>
    <p:sldId id="407" r:id="rId9"/>
    <p:sldId id="408" r:id="rId10"/>
    <p:sldId id="412" r:id="rId11"/>
    <p:sldId id="413" r:id="rId12"/>
    <p:sldId id="410" r:id="rId13"/>
    <p:sldId id="411" r:id="rId14"/>
    <p:sldId id="387" r:id="rId15"/>
    <p:sldId id="388" r:id="rId16"/>
    <p:sldId id="415" r:id="rId17"/>
    <p:sldId id="375" r:id="rId18"/>
    <p:sldId id="318" r:id="rId19"/>
    <p:sldId id="422" r:id="rId20"/>
    <p:sldId id="423" r:id="rId21"/>
    <p:sldId id="416" r:id="rId22"/>
    <p:sldId id="389" r:id="rId23"/>
    <p:sldId id="391" r:id="rId24"/>
    <p:sldId id="392" r:id="rId25"/>
    <p:sldId id="426" r:id="rId26"/>
    <p:sldId id="321" r:id="rId27"/>
    <p:sldId id="322" r:id="rId28"/>
    <p:sldId id="355" r:id="rId29"/>
    <p:sldId id="390" r:id="rId30"/>
    <p:sldId id="417" r:id="rId31"/>
    <p:sldId id="396" r:id="rId32"/>
    <p:sldId id="397" r:id="rId33"/>
    <p:sldId id="398" r:id="rId34"/>
    <p:sldId id="400" r:id="rId35"/>
    <p:sldId id="399" r:id="rId36"/>
    <p:sldId id="381" r:id="rId37"/>
    <p:sldId id="382" r:id="rId38"/>
    <p:sldId id="384" r:id="rId39"/>
    <p:sldId id="325" r:id="rId40"/>
    <p:sldId id="357" r:id="rId41"/>
    <p:sldId id="358" r:id="rId42"/>
    <p:sldId id="330" r:id="rId43"/>
    <p:sldId id="331" r:id="rId44"/>
    <p:sldId id="425" r:id="rId45"/>
    <p:sldId id="332" r:id="rId46"/>
    <p:sldId id="401" r:id="rId47"/>
    <p:sldId id="402" r:id="rId48"/>
    <p:sldId id="418" r:id="rId49"/>
    <p:sldId id="419" r:id="rId50"/>
    <p:sldId id="420" r:id="rId51"/>
    <p:sldId id="421" r:id="rId52"/>
    <p:sldId id="405" r:id="rId53"/>
    <p:sldId id="337" r:id="rId54"/>
    <p:sldId id="336" r:id="rId55"/>
    <p:sldId id="395" r:id="rId56"/>
    <p:sldId id="354" r:id="rId57"/>
  </p:sldIdLst>
  <p:sldSz cx="9144000" cy="6858000" type="screen4x3"/>
  <p:notesSz cx="6799263"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p:scale>
          <a:sx n="75" d="100"/>
          <a:sy n="75" d="100"/>
        </p:scale>
        <p:origin x="-1824" y="-3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8B47E047-382F-46FF-B39F-9B850EF5455E}" type="datetimeFigureOut">
              <a:rPr lang="it-IT" smtClean="0"/>
              <a:t>16/02/2018</a:t>
            </a:fld>
            <a:endParaRPr lang="it-IT"/>
          </a:p>
        </p:txBody>
      </p:sp>
      <p:sp>
        <p:nvSpPr>
          <p:cNvPr id="4" name="Segnaposto piè di pagina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EC219CEA-3E83-4E95-BD02-0DA156F0A1E1}" type="slidenum">
              <a:rPr lang="it-IT" smtClean="0"/>
              <a:t>‹N›</a:t>
            </a:fld>
            <a:endParaRPr lang="it-IT"/>
          </a:p>
        </p:txBody>
      </p:sp>
    </p:spTree>
    <p:extLst>
      <p:ext uri="{BB962C8B-B14F-4D97-AF65-F5344CB8AC3E}">
        <p14:creationId xmlns:p14="http://schemas.microsoft.com/office/powerpoint/2010/main" val="282864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6228A17F-1BB0-4DAF-9128-41C710537644}" type="datetimeFigureOut">
              <a:rPr lang="it-IT" smtClean="0"/>
              <a:t>16/02/2018</a:t>
            </a:fld>
            <a:endParaRPr lang="it-IT"/>
          </a:p>
        </p:txBody>
      </p:sp>
      <p:sp>
        <p:nvSpPr>
          <p:cNvPr id="4" name="Segnaposto immagine diapositiva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B2F97239-C998-4E13-A1F0-6D8CF01C0910}" type="slidenum">
              <a:rPr lang="it-IT" smtClean="0"/>
              <a:t>‹N›</a:t>
            </a:fld>
            <a:endParaRPr lang="it-IT"/>
          </a:p>
        </p:txBody>
      </p:sp>
    </p:spTree>
    <p:extLst>
      <p:ext uri="{BB962C8B-B14F-4D97-AF65-F5344CB8AC3E}">
        <p14:creationId xmlns:p14="http://schemas.microsoft.com/office/powerpoint/2010/main" val="35873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23</a:t>
            </a:fld>
            <a:endParaRPr lang="it-IT"/>
          </a:p>
        </p:txBody>
      </p:sp>
    </p:spTree>
    <p:extLst>
      <p:ext uri="{BB962C8B-B14F-4D97-AF65-F5344CB8AC3E}">
        <p14:creationId xmlns:p14="http://schemas.microsoft.com/office/powerpoint/2010/main" val="37507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46</a:t>
            </a:fld>
            <a:endParaRPr lang="it-IT"/>
          </a:p>
        </p:txBody>
      </p:sp>
    </p:spTree>
    <p:extLst>
      <p:ext uri="{BB962C8B-B14F-4D97-AF65-F5344CB8AC3E}">
        <p14:creationId xmlns:p14="http://schemas.microsoft.com/office/powerpoint/2010/main" val="285474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47</a:t>
            </a:fld>
            <a:endParaRPr lang="it-IT"/>
          </a:p>
        </p:txBody>
      </p:sp>
    </p:spTree>
    <p:extLst>
      <p:ext uri="{BB962C8B-B14F-4D97-AF65-F5344CB8AC3E}">
        <p14:creationId xmlns:p14="http://schemas.microsoft.com/office/powerpoint/2010/main" val="101130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55</a:t>
            </a:fld>
            <a:endParaRPr lang="it-IT"/>
          </a:p>
        </p:txBody>
      </p:sp>
    </p:spTree>
    <p:extLst>
      <p:ext uri="{BB962C8B-B14F-4D97-AF65-F5344CB8AC3E}">
        <p14:creationId xmlns:p14="http://schemas.microsoft.com/office/powerpoint/2010/main" val="243447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24</a:t>
            </a:fld>
            <a:endParaRPr lang="it-IT"/>
          </a:p>
        </p:txBody>
      </p:sp>
    </p:spTree>
    <p:extLst>
      <p:ext uri="{BB962C8B-B14F-4D97-AF65-F5344CB8AC3E}">
        <p14:creationId xmlns:p14="http://schemas.microsoft.com/office/powerpoint/2010/main" val="367693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31</a:t>
            </a:fld>
            <a:endParaRPr lang="it-IT"/>
          </a:p>
        </p:txBody>
      </p:sp>
    </p:spTree>
    <p:extLst>
      <p:ext uri="{BB962C8B-B14F-4D97-AF65-F5344CB8AC3E}">
        <p14:creationId xmlns:p14="http://schemas.microsoft.com/office/powerpoint/2010/main" val="260137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32</a:t>
            </a:fld>
            <a:endParaRPr lang="it-IT"/>
          </a:p>
        </p:txBody>
      </p:sp>
    </p:spTree>
    <p:extLst>
      <p:ext uri="{BB962C8B-B14F-4D97-AF65-F5344CB8AC3E}">
        <p14:creationId xmlns:p14="http://schemas.microsoft.com/office/powerpoint/2010/main" val="188165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33</a:t>
            </a:fld>
            <a:endParaRPr lang="it-IT"/>
          </a:p>
        </p:txBody>
      </p:sp>
    </p:spTree>
    <p:extLst>
      <p:ext uri="{BB962C8B-B14F-4D97-AF65-F5344CB8AC3E}">
        <p14:creationId xmlns:p14="http://schemas.microsoft.com/office/powerpoint/2010/main" val="429065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34</a:t>
            </a:fld>
            <a:endParaRPr lang="it-IT"/>
          </a:p>
        </p:txBody>
      </p:sp>
    </p:spTree>
    <p:extLst>
      <p:ext uri="{BB962C8B-B14F-4D97-AF65-F5344CB8AC3E}">
        <p14:creationId xmlns:p14="http://schemas.microsoft.com/office/powerpoint/2010/main" val="277214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F97239-C998-4E13-A1F0-6D8CF01C0910}" type="slidenum">
              <a:rPr lang="it-IT" smtClean="0"/>
              <a:t>35</a:t>
            </a:fld>
            <a:endParaRPr lang="it-IT"/>
          </a:p>
        </p:txBody>
      </p:sp>
    </p:spTree>
    <p:extLst>
      <p:ext uri="{BB962C8B-B14F-4D97-AF65-F5344CB8AC3E}">
        <p14:creationId xmlns:p14="http://schemas.microsoft.com/office/powerpoint/2010/main" val="21791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98ECAE5-821D-428F-A7D8-1001B473E97A}" type="slidenum">
              <a:rPr lang="it-IT" smtClean="0"/>
              <a:t>36</a:t>
            </a:fld>
            <a:endParaRPr lang="it-IT"/>
          </a:p>
        </p:txBody>
      </p:sp>
    </p:spTree>
    <p:extLst>
      <p:ext uri="{BB962C8B-B14F-4D97-AF65-F5344CB8AC3E}">
        <p14:creationId xmlns:p14="http://schemas.microsoft.com/office/powerpoint/2010/main" val="115952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98ECAE5-821D-428F-A7D8-1001B473E97A}" type="slidenum">
              <a:rPr lang="it-IT" smtClean="0"/>
              <a:t>37</a:t>
            </a:fld>
            <a:endParaRPr lang="it-IT"/>
          </a:p>
        </p:txBody>
      </p:sp>
    </p:spTree>
    <p:extLst>
      <p:ext uri="{BB962C8B-B14F-4D97-AF65-F5344CB8AC3E}">
        <p14:creationId xmlns:p14="http://schemas.microsoft.com/office/powerpoint/2010/main" val="257057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F6894B2-706C-4447-A58C-1C501372C159}"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99814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6894B2-706C-4447-A58C-1C501372C159}"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65519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6894B2-706C-4447-A58C-1C501372C159}"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223186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6894B2-706C-4447-A58C-1C501372C159}"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382870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F6894B2-706C-4447-A58C-1C501372C159}"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98697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F6894B2-706C-4447-A58C-1C501372C159}" type="datetimeFigureOut">
              <a:rPr lang="it-IT" smtClean="0"/>
              <a:t>16/02/2018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423067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F6894B2-706C-4447-A58C-1C501372C159}" type="datetimeFigureOut">
              <a:rPr lang="it-IT" smtClean="0"/>
              <a:t>16/02/2018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350303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F6894B2-706C-4447-A58C-1C501372C159}" type="datetimeFigureOut">
              <a:rPr lang="it-IT" smtClean="0"/>
              <a:t>16/02/2018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317433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F6894B2-706C-4447-A58C-1C501372C159}" type="datetimeFigureOut">
              <a:rPr lang="it-IT" smtClean="0"/>
              <a:t>16/02/2018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176851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6894B2-706C-4447-A58C-1C501372C159}" type="datetimeFigureOut">
              <a:rPr lang="it-IT" smtClean="0"/>
              <a:t>16/02/2018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159742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6894B2-706C-4447-A58C-1C501372C159}" type="datetimeFigureOut">
              <a:rPr lang="it-IT" smtClean="0"/>
              <a:t>16/02/2018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EBE31FE-B96F-428B-B637-3B1EAC52D247}" type="slidenum">
              <a:rPr lang="it-IT" smtClean="0"/>
              <a:t>‹N›</a:t>
            </a:fld>
            <a:endParaRPr lang="it-IT"/>
          </a:p>
        </p:txBody>
      </p:sp>
    </p:spTree>
    <p:extLst>
      <p:ext uri="{BB962C8B-B14F-4D97-AF65-F5344CB8AC3E}">
        <p14:creationId xmlns:p14="http://schemas.microsoft.com/office/powerpoint/2010/main" val="181683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894B2-706C-4447-A58C-1C501372C159}" type="datetimeFigureOut">
              <a:rPr lang="it-IT" smtClean="0"/>
              <a:t>16/02/2018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E31FE-B96F-428B-B637-3B1EAC52D247}" type="slidenum">
              <a:rPr lang="it-IT" smtClean="0"/>
              <a:t>‹N›</a:t>
            </a:fld>
            <a:endParaRPr lang="it-IT"/>
          </a:p>
        </p:txBody>
      </p:sp>
    </p:spTree>
    <p:extLst>
      <p:ext uri="{BB962C8B-B14F-4D97-AF65-F5344CB8AC3E}">
        <p14:creationId xmlns:p14="http://schemas.microsoft.com/office/powerpoint/2010/main" val="665660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60648"/>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smtClean="0">
                <a:solidFill>
                  <a:schemeClr val="tx2"/>
                </a:solidFill>
              </a:rPr>
              <a:t>PERCORSO FORMATIVO </a:t>
            </a:r>
          </a:p>
          <a:p>
            <a:pPr algn="ctr"/>
            <a:r>
              <a:rPr lang="it-IT" sz="5400" b="1" dirty="0" smtClean="0">
                <a:solidFill>
                  <a:schemeClr val="tx2"/>
                </a:solidFill>
              </a:rPr>
              <a:t>PER DOCENTI TUTOR</a:t>
            </a:r>
          </a:p>
          <a:p>
            <a:pPr algn="ctr"/>
            <a:endParaRPr lang="it-IT" b="1" dirty="0">
              <a:solidFill>
                <a:schemeClr val="accent1"/>
              </a:solidFill>
            </a:endParaRPr>
          </a:p>
          <a:p>
            <a:pPr algn="ctr"/>
            <a:endParaRPr lang="it-IT" b="1" dirty="0" smtClean="0">
              <a:solidFill>
                <a:schemeClr val="accent1"/>
              </a:solidFill>
            </a:endParaRPr>
          </a:p>
          <a:p>
            <a:pPr algn="ctr"/>
            <a:endParaRPr lang="it-IT" b="1" dirty="0">
              <a:solidFill>
                <a:schemeClr val="accent1"/>
              </a:solidFill>
            </a:endParaRPr>
          </a:p>
          <a:p>
            <a:pPr algn="ctr"/>
            <a:endParaRPr lang="it-IT" b="1" dirty="0" smtClean="0">
              <a:solidFill>
                <a:schemeClr val="accent1"/>
              </a:solidFill>
            </a:endParaRPr>
          </a:p>
          <a:p>
            <a:pPr algn="ctr"/>
            <a:endParaRPr lang="it-IT" b="1" dirty="0">
              <a:solidFill>
                <a:schemeClr val="accent1"/>
              </a:solidFill>
            </a:endParaRPr>
          </a:p>
          <a:p>
            <a:pPr algn="ctr"/>
            <a:endParaRPr lang="it-IT" b="1" dirty="0" smtClean="0">
              <a:solidFill>
                <a:schemeClr val="accent1"/>
              </a:solidFill>
            </a:endParaRPr>
          </a:p>
          <a:p>
            <a:pPr algn="ctr"/>
            <a:r>
              <a:rPr lang="it-IT" sz="4000" b="1" dirty="0">
                <a:solidFill>
                  <a:schemeClr val="tx2"/>
                </a:solidFill>
              </a:rPr>
              <a:t>ANNO SCOLASTICO  2017/2018</a:t>
            </a:r>
          </a:p>
          <a:p>
            <a:pPr algn="ctr"/>
            <a:endParaRPr lang="it-IT" b="1" dirty="0">
              <a:solidFill>
                <a:schemeClr val="accent1"/>
              </a:solidFill>
            </a:endParaRPr>
          </a:p>
          <a:p>
            <a:pPr algn="ctr"/>
            <a:endParaRPr lang="it-IT" b="1" dirty="0">
              <a:solidFill>
                <a:schemeClr val="accent1"/>
              </a:solidFill>
            </a:endParaRPr>
          </a:p>
          <a:p>
            <a:endParaRPr lang="it-IT" sz="1600" b="1" dirty="0">
              <a:solidFill>
                <a:schemeClr val="accent1"/>
              </a:solidFill>
            </a:endParaRPr>
          </a:p>
        </p:txBody>
      </p:sp>
      <p:sp>
        <p:nvSpPr>
          <p:cNvPr id="5" name="Rettangolo 4"/>
          <p:cNvSpPr/>
          <p:nvPr/>
        </p:nvSpPr>
        <p:spPr>
          <a:xfrm>
            <a:off x="1547664" y="3429000"/>
            <a:ext cx="583264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296" y="5890922"/>
            <a:ext cx="1905000" cy="828675"/>
          </a:xfrm>
          <a:prstGeom prst="rect">
            <a:avLst/>
          </a:prstGeom>
        </p:spPr>
      </p:pic>
    </p:spTree>
    <p:extLst>
      <p:ext uri="{BB962C8B-B14F-4D97-AF65-F5344CB8AC3E}">
        <p14:creationId xmlns:p14="http://schemas.microsoft.com/office/powerpoint/2010/main" val="2031439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12968"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67544" y="1628800"/>
            <a:ext cx="8352928" cy="4906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it-IT" sz="1400" dirty="0" smtClean="0">
              <a:solidFill>
                <a:schemeClr val="tx2"/>
              </a:solidFill>
            </a:endParaRPr>
          </a:p>
          <a:p>
            <a:pPr lvl="0" algn="just"/>
            <a:endParaRPr lang="it-IT" sz="1400" dirty="0">
              <a:solidFill>
                <a:schemeClr val="tx2"/>
              </a:solidFill>
            </a:endParaRPr>
          </a:p>
          <a:p>
            <a:pPr lvl="0" algn="just"/>
            <a:endParaRPr lang="it-IT" sz="1400" dirty="0" smtClean="0">
              <a:solidFill>
                <a:schemeClr val="tx2"/>
              </a:solidFill>
            </a:endParaRPr>
          </a:p>
          <a:p>
            <a:pPr lvl="0" algn="just"/>
            <a:endParaRPr lang="it-IT" sz="1400" dirty="0">
              <a:solidFill>
                <a:schemeClr val="tx2"/>
              </a:solidFill>
            </a:endParaRPr>
          </a:p>
          <a:p>
            <a:r>
              <a:rPr lang="it-IT" sz="2800" i="1" dirty="0">
                <a:solidFill>
                  <a:schemeClr val="tx2"/>
                </a:solidFill>
              </a:rPr>
              <a:t>Tale nuova visione viene ripresa dall’esperienza</a:t>
            </a:r>
          </a:p>
          <a:p>
            <a:r>
              <a:rPr lang="it-IT" sz="2800" i="1" dirty="0">
                <a:solidFill>
                  <a:schemeClr val="tx2"/>
                </a:solidFill>
              </a:rPr>
              <a:t>italiana, in cui la visualizzazione e la riflessione sulle proprie pratiche, accompagnata </a:t>
            </a:r>
            <a:r>
              <a:rPr lang="it-IT" sz="2800" i="1" dirty="0" smtClean="0">
                <a:solidFill>
                  <a:schemeClr val="tx2"/>
                </a:solidFill>
              </a:rPr>
              <a:t>dal tutor</a:t>
            </a:r>
            <a:r>
              <a:rPr lang="it-IT" sz="2800" i="1" dirty="0">
                <a:solidFill>
                  <a:schemeClr val="tx2"/>
                </a:solidFill>
              </a:rPr>
              <a:t>, è la base per un bilancio di competenze e un miglioramento dell’agire didattico.</a:t>
            </a:r>
            <a:endParaRPr lang="it-IT" sz="2800" i="1" dirty="0" smtClean="0">
              <a:solidFill>
                <a:schemeClr val="tx2"/>
              </a:solidFill>
            </a:endParaRPr>
          </a:p>
          <a:p>
            <a:pPr lvl="0" algn="just"/>
            <a:endParaRPr lang="it-IT" sz="1400" dirty="0">
              <a:solidFill>
                <a:schemeClr val="tx2"/>
              </a:solidFill>
            </a:endParaRPr>
          </a:p>
          <a:p>
            <a:pPr lvl="0" algn="just"/>
            <a:endParaRPr lang="it-IT" sz="1400" dirty="0" smtClean="0">
              <a:solidFill>
                <a:schemeClr val="tx2"/>
              </a:solidFill>
            </a:endParaRPr>
          </a:p>
          <a:p>
            <a:pPr lvl="0" algn="just"/>
            <a:endParaRPr lang="it-IT" sz="1400" dirty="0">
              <a:solidFill>
                <a:schemeClr val="tx2"/>
              </a:solidFill>
            </a:endParaRPr>
          </a:p>
          <a:p>
            <a:pPr lvl="0" algn="just"/>
            <a:endParaRPr lang="it-IT" sz="1400" dirty="0" smtClean="0">
              <a:solidFill>
                <a:schemeClr val="tx2"/>
              </a:solidFill>
            </a:endParaRPr>
          </a:p>
          <a:p>
            <a:pPr lvl="0" algn="just"/>
            <a:r>
              <a:rPr lang="it-IT" sz="1400" dirty="0" smtClean="0">
                <a:solidFill>
                  <a:schemeClr val="tx2"/>
                </a:solidFill>
              </a:rPr>
              <a:t>Mangione G.R., Pettenati M.C., Rosa A. (2016). Anno di formazione e prova: analisi del modello italiano alla luce della letteratura scientifica e delle esperienze internazionali . </a:t>
            </a:r>
            <a:r>
              <a:rPr lang="it-IT" sz="1400" dirty="0" err="1" smtClean="0">
                <a:solidFill>
                  <a:schemeClr val="tx2"/>
                </a:solidFill>
              </a:rPr>
              <a:t>Form@re</a:t>
            </a:r>
            <a:r>
              <a:rPr lang="it-IT" sz="1400" dirty="0" smtClean="0">
                <a:solidFill>
                  <a:schemeClr val="tx2"/>
                </a:solidFill>
              </a:rPr>
              <a:t>  - Open Journal per la formazione in rete</a:t>
            </a:r>
            <a:endParaRPr lang="it-IT" sz="1400" dirty="0">
              <a:solidFill>
                <a:schemeClr val="tx2"/>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528" y="5840685"/>
            <a:ext cx="1905000" cy="82867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34" y="332656"/>
            <a:ext cx="801687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240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323528" y="260648"/>
            <a:ext cx="8568952"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536" y="5785218"/>
            <a:ext cx="1905000" cy="828675"/>
          </a:xfrm>
          <a:prstGeom prst="rect">
            <a:avLst/>
          </a:prstGeom>
        </p:spPr>
      </p:pic>
      <p:sp>
        <p:nvSpPr>
          <p:cNvPr id="5" name="Rettangolo 4"/>
          <p:cNvSpPr/>
          <p:nvPr/>
        </p:nvSpPr>
        <p:spPr>
          <a:xfrm>
            <a:off x="503548" y="404664"/>
            <a:ext cx="8208912" cy="12961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solidFill>
                  <a:schemeClr val="bg1"/>
                </a:solidFill>
              </a:rPr>
              <a:t>IL TUTOR ACCOGLIENTE </a:t>
            </a:r>
          </a:p>
          <a:p>
            <a:pPr algn="ctr"/>
            <a:r>
              <a:rPr lang="it-IT" sz="2800" i="1" dirty="0" smtClean="0">
                <a:solidFill>
                  <a:schemeClr val="bg1"/>
                </a:solidFill>
              </a:rPr>
              <a:t>COME MEDIATORE DI SIGNIFICATO</a:t>
            </a:r>
            <a:endParaRPr lang="it-IT" sz="2800" i="1" dirty="0">
              <a:solidFill>
                <a:schemeClr val="bg1"/>
              </a:solidFill>
            </a:endParaRPr>
          </a:p>
        </p:txBody>
      </p:sp>
      <p:sp>
        <p:nvSpPr>
          <p:cNvPr id="7" name="Rettangolo 6"/>
          <p:cNvSpPr/>
          <p:nvPr/>
        </p:nvSpPr>
        <p:spPr>
          <a:xfrm>
            <a:off x="503412" y="1916830"/>
            <a:ext cx="8209048" cy="4697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i="1" dirty="0" smtClean="0">
                <a:solidFill>
                  <a:schemeClr val="tx2"/>
                </a:solidFill>
              </a:rPr>
              <a:t>Il supporto del docente tutor si articola in differenti opportunità di sostegno quali ad esempio: offrire idee di progettazione, strategie didattiche, strumenti di lavoro di gruppo; collaborare alla progettazione delle lezioni; fornire risorse; individuare situazioni tipo o situazioni problema che possano essere oggetto di analisi e di riflessione (</a:t>
            </a:r>
            <a:r>
              <a:rPr lang="it-IT" sz="2400" i="1" dirty="0" err="1" smtClean="0">
                <a:solidFill>
                  <a:schemeClr val="tx2"/>
                </a:solidFill>
              </a:rPr>
              <a:t>Saffold</a:t>
            </a:r>
            <a:r>
              <a:rPr lang="it-IT" sz="2400" i="1" dirty="0" smtClean="0">
                <a:solidFill>
                  <a:schemeClr val="tx2"/>
                </a:solidFill>
              </a:rPr>
              <a:t>, 2003).</a:t>
            </a:r>
          </a:p>
          <a:p>
            <a:pPr algn="just"/>
            <a:endParaRPr lang="it-IT" sz="1050" b="1" i="1" dirty="0" smtClean="0">
              <a:solidFill>
                <a:schemeClr val="tx2"/>
              </a:solidFill>
            </a:endParaRPr>
          </a:p>
          <a:p>
            <a:pPr algn="just"/>
            <a:endParaRPr lang="it-IT" sz="1050" b="1" i="1" dirty="0">
              <a:solidFill>
                <a:schemeClr val="tx2"/>
              </a:solidFill>
            </a:endParaRPr>
          </a:p>
          <a:p>
            <a:pPr algn="just"/>
            <a:endParaRPr lang="it-IT" sz="1050" b="1" i="1" dirty="0" smtClean="0">
              <a:solidFill>
                <a:schemeClr val="tx2"/>
              </a:solidFill>
            </a:endParaRPr>
          </a:p>
          <a:p>
            <a:pPr algn="just"/>
            <a:endParaRPr lang="it-IT" sz="1050" b="1" i="1" dirty="0">
              <a:solidFill>
                <a:schemeClr val="tx2"/>
              </a:solidFill>
            </a:endParaRPr>
          </a:p>
          <a:p>
            <a:pPr algn="just"/>
            <a:endParaRPr lang="it-IT" sz="1050" b="1" i="1" dirty="0" smtClean="0">
              <a:solidFill>
                <a:schemeClr val="tx2"/>
              </a:solidFill>
            </a:endParaRPr>
          </a:p>
          <a:p>
            <a:pPr algn="just"/>
            <a:r>
              <a:rPr lang="it-IT" sz="1400" dirty="0" smtClean="0">
                <a:solidFill>
                  <a:schemeClr val="tx2"/>
                </a:solidFill>
              </a:rPr>
              <a:t>Mangione </a:t>
            </a:r>
            <a:r>
              <a:rPr lang="it-IT" sz="1400" dirty="0">
                <a:solidFill>
                  <a:schemeClr val="tx2"/>
                </a:solidFill>
              </a:rPr>
              <a:t>G.R., Pettenati M.C., Rosa A. (2016). Anno di formazione e prova: analisi del modello italiano alla luce della letteratura scientifica e delle esperienze internazionali . </a:t>
            </a:r>
            <a:r>
              <a:rPr lang="it-IT" sz="1400" i="1" dirty="0" err="1">
                <a:solidFill>
                  <a:schemeClr val="tx2"/>
                </a:solidFill>
              </a:rPr>
              <a:t>Form@re</a:t>
            </a:r>
            <a:r>
              <a:rPr lang="it-IT" sz="1400" i="1" dirty="0">
                <a:solidFill>
                  <a:schemeClr val="tx2"/>
                </a:solidFill>
              </a:rPr>
              <a:t>  - Open Journal per la formazione in rete</a:t>
            </a:r>
          </a:p>
          <a:p>
            <a:pPr algn="just"/>
            <a:endParaRPr lang="it-IT" b="1" dirty="0" smtClean="0">
              <a:solidFill>
                <a:schemeClr val="tx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64" y="6013921"/>
            <a:ext cx="1905000" cy="828675"/>
          </a:xfrm>
          <a:prstGeom prst="rect">
            <a:avLst/>
          </a:prstGeom>
        </p:spPr>
      </p:pic>
    </p:spTree>
    <p:extLst>
      <p:ext uri="{BB962C8B-B14F-4D97-AF65-F5344CB8AC3E}">
        <p14:creationId xmlns:p14="http://schemas.microsoft.com/office/powerpoint/2010/main" val="648341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260648"/>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03548" y="1772816"/>
            <a:ext cx="8208912" cy="4752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i="1" dirty="0" smtClean="0">
              <a:solidFill>
                <a:schemeClr val="tx2"/>
              </a:solidFill>
            </a:endParaRPr>
          </a:p>
          <a:p>
            <a:r>
              <a:rPr lang="it-IT" sz="2000" i="1" dirty="0" smtClean="0">
                <a:solidFill>
                  <a:schemeClr val="tx2"/>
                </a:solidFill>
              </a:rPr>
              <a:t>Le aspettative connesse ad una figura di collega esperto competente e motivato che accompagna i nuovi membri di una comunità professionale a rafforzare le proprie motivazioni e competenze professionali sono molteplici, alcune connesse ad azioni visibili come ad esempio: colloqui, confronti, suggerimenti, fornitura di documenti ed esempi di affiancamento in progetti.</a:t>
            </a:r>
          </a:p>
          <a:p>
            <a:r>
              <a:rPr lang="it-IT" sz="1600" dirty="0" smtClean="0">
                <a:solidFill>
                  <a:schemeClr val="tx2"/>
                </a:solidFill>
              </a:rPr>
              <a:t>(1 di 2)</a:t>
            </a:r>
            <a:endParaRPr lang="it-IT" sz="1600" dirty="0">
              <a:solidFill>
                <a:schemeClr val="tx2"/>
              </a:solidFill>
            </a:endParaRPr>
          </a:p>
          <a:p>
            <a:endParaRPr lang="it-IT" sz="2000" i="1" dirty="0" smtClean="0">
              <a:solidFill>
                <a:schemeClr val="tx2"/>
              </a:solidFill>
            </a:endParaRPr>
          </a:p>
          <a:p>
            <a:endParaRPr lang="it-IT" sz="2000" i="1" dirty="0">
              <a:solidFill>
                <a:schemeClr val="tx2"/>
              </a:solidFill>
            </a:endParaRPr>
          </a:p>
          <a:p>
            <a:endParaRPr lang="it-IT" sz="2000" i="1" dirty="0" smtClean="0">
              <a:solidFill>
                <a:schemeClr val="tx2"/>
              </a:solidFill>
            </a:endParaRPr>
          </a:p>
          <a:p>
            <a:r>
              <a:rPr lang="it-IT" sz="1400" dirty="0">
                <a:solidFill>
                  <a:schemeClr val="tx2"/>
                </a:solidFill>
              </a:rPr>
              <a:t>Mangione G.R., Pettenati M.C., Rosa A. (2016). Anno di formazione e prova: analisi del modello italiano alla luce della letteratura scientifica e delle esperienze internazionali . </a:t>
            </a:r>
            <a:r>
              <a:rPr lang="it-IT" sz="1400" i="1" dirty="0" err="1">
                <a:solidFill>
                  <a:schemeClr val="tx2"/>
                </a:solidFill>
              </a:rPr>
              <a:t>Form@re</a:t>
            </a:r>
            <a:r>
              <a:rPr lang="it-IT" sz="1400" i="1" dirty="0">
                <a:solidFill>
                  <a:schemeClr val="tx2"/>
                </a:solidFill>
              </a:rPr>
              <a:t>  - Open Journal per la formazione in rete</a:t>
            </a:r>
          </a:p>
          <a:p>
            <a:r>
              <a:rPr lang="it-IT" sz="2000" i="1" dirty="0" smtClean="0">
                <a:solidFill>
                  <a:schemeClr val="tx2"/>
                </a:solidFill>
              </a:rPr>
              <a:t> </a:t>
            </a:r>
            <a:endParaRPr lang="it-IT" sz="2000" b="1" dirty="0">
              <a:solidFill>
                <a:schemeClr val="tx2"/>
              </a:solidFill>
            </a:endParaRPr>
          </a:p>
          <a:p>
            <a:endParaRPr lang="it-IT" sz="2800"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912693"/>
            <a:ext cx="1905000" cy="828675"/>
          </a:xfrm>
          <a:prstGeom prst="rect">
            <a:avLst/>
          </a:prstGeom>
        </p:spPr>
      </p:pic>
      <p:sp>
        <p:nvSpPr>
          <p:cNvPr id="8" name="Rettangolo 7"/>
          <p:cNvSpPr/>
          <p:nvPr/>
        </p:nvSpPr>
        <p:spPr>
          <a:xfrm>
            <a:off x="503548" y="404664"/>
            <a:ext cx="8208912" cy="12961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solidFill>
                  <a:schemeClr val="bg1"/>
                </a:solidFill>
              </a:rPr>
              <a:t>IL TUTOR ACCOGLIENTE </a:t>
            </a:r>
          </a:p>
          <a:p>
            <a:pPr algn="ctr"/>
            <a:r>
              <a:rPr lang="it-IT" sz="2800" i="1" dirty="0" smtClean="0">
                <a:solidFill>
                  <a:schemeClr val="bg1"/>
                </a:solidFill>
              </a:rPr>
              <a:t>COME MEDIATORE DI SIGNIFICATO</a:t>
            </a:r>
            <a:endParaRPr lang="it-IT" sz="2800" i="1" dirty="0">
              <a:solidFill>
                <a:schemeClr val="bg1"/>
              </a:solidFill>
            </a:endParaRPr>
          </a:p>
        </p:txBody>
      </p:sp>
    </p:spTree>
    <p:extLst>
      <p:ext uri="{BB962C8B-B14F-4D97-AF65-F5344CB8AC3E}">
        <p14:creationId xmlns:p14="http://schemas.microsoft.com/office/powerpoint/2010/main" val="1884915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07504" y="188640"/>
            <a:ext cx="8928992"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96304" y="1772816"/>
            <a:ext cx="8208912" cy="45542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600" dirty="0" smtClean="0">
              <a:solidFill>
                <a:schemeClr val="tx2"/>
              </a:solidFill>
            </a:endParaRPr>
          </a:p>
          <a:p>
            <a:endParaRPr lang="it-IT" sz="1600" dirty="0">
              <a:solidFill>
                <a:schemeClr val="tx2"/>
              </a:solidFill>
            </a:endParaRPr>
          </a:p>
          <a:p>
            <a:r>
              <a:rPr lang="it-IT" sz="1600" dirty="0" smtClean="0">
                <a:solidFill>
                  <a:schemeClr val="tx2"/>
                </a:solidFill>
              </a:rPr>
              <a:t>(2 di 2)</a:t>
            </a:r>
          </a:p>
          <a:p>
            <a:r>
              <a:rPr lang="it-IT" sz="2000" i="1" dirty="0" smtClean="0">
                <a:solidFill>
                  <a:schemeClr val="tx2"/>
                </a:solidFill>
              </a:rPr>
              <a:t>Altre aspettative sono inerenti ad azioni invisibili, insite nella relazione tra docente neo-nominato e tutor quali: ascolto, facilitazione, responsabilizzazione, attivazione, accompagnamento e supporto, autovalutazione realistica, passaggio dal sapere implicito/esplicito e viceversa, scoperta di attività e competenze, loro nominazione, auto riconoscimento e riconoscimento sociale; valorizzazione, apprezzamento; consolidamento dell’identità, self- </a:t>
            </a:r>
            <a:r>
              <a:rPr lang="it-IT" sz="2000" i="1" dirty="0" err="1" smtClean="0">
                <a:solidFill>
                  <a:schemeClr val="tx2"/>
                </a:solidFill>
              </a:rPr>
              <a:t>empowerment</a:t>
            </a:r>
            <a:r>
              <a:rPr lang="it-IT" sz="2000" i="1" dirty="0" smtClean="0">
                <a:solidFill>
                  <a:schemeClr val="tx2"/>
                </a:solidFill>
              </a:rPr>
              <a:t> e self- </a:t>
            </a:r>
            <a:r>
              <a:rPr lang="it-IT" sz="2000" i="1" dirty="0" err="1" smtClean="0">
                <a:solidFill>
                  <a:schemeClr val="tx2"/>
                </a:solidFill>
              </a:rPr>
              <a:t>efficacy</a:t>
            </a:r>
            <a:r>
              <a:rPr lang="it-IT" sz="2000" i="1" dirty="0" smtClean="0">
                <a:solidFill>
                  <a:schemeClr val="tx2"/>
                </a:solidFill>
              </a:rPr>
              <a:t>, riflessività e </a:t>
            </a:r>
            <a:r>
              <a:rPr lang="it-IT" sz="2000" i="1" dirty="0" err="1" smtClean="0">
                <a:solidFill>
                  <a:schemeClr val="tx2"/>
                </a:solidFill>
              </a:rPr>
              <a:t>metacognizione</a:t>
            </a:r>
            <a:r>
              <a:rPr lang="it-IT" sz="2000" i="1" dirty="0" smtClean="0">
                <a:solidFill>
                  <a:schemeClr val="tx2"/>
                </a:solidFill>
              </a:rPr>
              <a:t>, apprendimento e sviluppo, capitalizzazione e transfert, apertura, sviluppo e progettualità (Cerini &amp; Spinosi, 2016).</a:t>
            </a:r>
          </a:p>
          <a:p>
            <a:pPr algn="ctr"/>
            <a:endParaRPr lang="it-IT" sz="2400" dirty="0" smtClean="0">
              <a:solidFill>
                <a:schemeClr val="tx2"/>
              </a:solidFill>
            </a:endParaRPr>
          </a:p>
          <a:p>
            <a:r>
              <a:rPr lang="it-IT" sz="1400" dirty="0" smtClean="0">
                <a:solidFill>
                  <a:schemeClr val="tx2"/>
                </a:solidFill>
              </a:rPr>
              <a:t>Magione </a:t>
            </a:r>
            <a:r>
              <a:rPr lang="it-IT" sz="1400" dirty="0">
                <a:solidFill>
                  <a:schemeClr val="tx2"/>
                </a:solidFill>
              </a:rPr>
              <a:t>G.R., Pettenati M.C., Rosa A. (2016). Anno di formazione e prova: analisi del modello italiano alla luce della letteratura scientifica e delle esperienze internazionali . </a:t>
            </a:r>
            <a:r>
              <a:rPr lang="it-IT" sz="1400" i="1" dirty="0" err="1">
                <a:solidFill>
                  <a:schemeClr val="tx2"/>
                </a:solidFill>
              </a:rPr>
              <a:t>Form@re</a:t>
            </a:r>
            <a:r>
              <a:rPr lang="it-IT" sz="1400" i="1" dirty="0">
                <a:solidFill>
                  <a:schemeClr val="tx2"/>
                </a:solidFill>
              </a:rPr>
              <a:t>  - Open Journal per la formazione in rete</a:t>
            </a:r>
          </a:p>
          <a:p>
            <a:r>
              <a:rPr lang="it-IT" sz="3600" i="1" dirty="0">
                <a:solidFill>
                  <a:schemeClr val="tx2"/>
                </a:solidFill>
              </a:rPr>
              <a:t> </a:t>
            </a:r>
            <a:endParaRPr lang="it-IT" sz="3600" b="1" dirty="0">
              <a:solidFill>
                <a:schemeClr val="tx2"/>
              </a:solidFill>
            </a:endParaRPr>
          </a:p>
          <a:p>
            <a:pPr algn="ctr"/>
            <a:r>
              <a:rPr lang="it-IT" sz="2400" dirty="0" smtClean="0">
                <a:solidFill>
                  <a:schemeClr val="tx2"/>
                </a:solidFill>
              </a:rPr>
              <a:t> </a:t>
            </a:r>
            <a:endParaRPr lang="it-IT" sz="2400"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496" y="5912693"/>
            <a:ext cx="1905000" cy="828675"/>
          </a:xfrm>
          <a:prstGeom prst="rect">
            <a:avLst/>
          </a:prstGeom>
        </p:spPr>
      </p:pic>
      <p:sp>
        <p:nvSpPr>
          <p:cNvPr id="8" name="Rettangolo 7"/>
          <p:cNvSpPr/>
          <p:nvPr/>
        </p:nvSpPr>
        <p:spPr>
          <a:xfrm>
            <a:off x="518828" y="339800"/>
            <a:ext cx="8208912" cy="12961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solidFill>
                  <a:schemeClr val="bg1"/>
                </a:solidFill>
              </a:rPr>
              <a:t>IL TUTOR ACCOGLIENTE </a:t>
            </a:r>
          </a:p>
          <a:p>
            <a:pPr algn="ctr"/>
            <a:r>
              <a:rPr lang="it-IT" sz="2800" i="1" dirty="0" smtClean="0">
                <a:solidFill>
                  <a:schemeClr val="bg1"/>
                </a:solidFill>
              </a:rPr>
              <a:t>COME MEDIATORE DI SIGNIFICATO</a:t>
            </a:r>
            <a:endParaRPr lang="it-IT" sz="2800" i="1" dirty="0">
              <a:solidFill>
                <a:schemeClr val="bg1"/>
              </a:solidFill>
            </a:endParaRPr>
          </a:p>
        </p:txBody>
      </p:sp>
    </p:spTree>
    <p:extLst>
      <p:ext uri="{BB962C8B-B14F-4D97-AF65-F5344CB8AC3E}">
        <p14:creationId xmlns:p14="http://schemas.microsoft.com/office/powerpoint/2010/main" val="3758427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07504" y="116632"/>
            <a:ext cx="8928992"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67544" y="260648"/>
            <a:ext cx="8280920" cy="14919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p:cNvSpPr txBox="1">
            <a:spLocks/>
          </p:cNvSpPr>
          <p:nvPr/>
        </p:nvSpPr>
        <p:spPr>
          <a:xfrm>
            <a:off x="609600" y="476672"/>
            <a:ext cx="8229600" cy="12759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b="1" i="1" dirty="0" smtClean="0">
                <a:solidFill>
                  <a:schemeClr val="bg1"/>
                </a:solidFill>
              </a:rPr>
              <a:t>VALORIZZAZIONE E RICONOSCIMENTO DEL RUOLO DEL TUTOR </a:t>
            </a:r>
            <a:endParaRPr lang="it-IT" sz="2400" b="1" i="1" dirty="0">
              <a:solidFill>
                <a:schemeClr val="bg1"/>
              </a:solidFill>
            </a:endParaRPr>
          </a:p>
        </p:txBody>
      </p:sp>
      <p:sp>
        <p:nvSpPr>
          <p:cNvPr id="8" name="Rettangolo 7"/>
          <p:cNvSpPr/>
          <p:nvPr/>
        </p:nvSpPr>
        <p:spPr>
          <a:xfrm>
            <a:off x="431540" y="1988839"/>
            <a:ext cx="8280920"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solidFill>
            </a:endParaRPr>
          </a:p>
        </p:txBody>
      </p:sp>
      <p:sp>
        <p:nvSpPr>
          <p:cNvPr id="9" name="Segnaposto contenuto 2"/>
          <p:cNvSpPr txBox="1">
            <a:spLocks/>
          </p:cNvSpPr>
          <p:nvPr/>
        </p:nvSpPr>
        <p:spPr>
          <a:xfrm>
            <a:off x="609600" y="1745332"/>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it-IT" dirty="0" smtClean="0"/>
          </a:p>
          <a:p>
            <a:pPr marL="0" indent="0">
              <a:buNone/>
            </a:pPr>
            <a:endParaRPr lang="it-IT" sz="3100" i="1" dirty="0" smtClean="0">
              <a:solidFill>
                <a:schemeClr val="tx2"/>
              </a:solidFill>
            </a:endParaRPr>
          </a:p>
          <a:p>
            <a:pPr marL="0" indent="0">
              <a:buNone/>
            </a:pPr>
            <a:r>
              <a:rPr lang="it-IT" sz="3100" i="1" dirty="0" smtClean="0">
                <a:solidFill>
                  <a:schemeClr val="tx2"/>
                </a:solidFill>
              </a:rPr>
              <a:t>Per </a:t>
            </a:r>
            <a:r>
              <a:rPr lang="it-IT" sz="3100" i="1" dirty="0">
                <a:solidFill>
                  <a:schemeClr val="tx2"/>
                </a:solidFill>
              </a:rPr>
              <a:t>ciò che concerne l’osservazione in classe rimane confermato quanto previsto dall’art.9 del D.M. 850/2015</a:t>
            </a:r>
            <a:r>
              <a:rPr lang="it-IT" sz="3100" i="1" dirty="0" smtClean="0">
                <a:solidFill>
                  <a:schemeClr val="tx2"/>
                </a:solidFill>
              </a:rPr>
              <a:t>.</a:t>
            </a:r>
          </a:p>
          <a:p>
            <a:pPr marL="0" indent="0">
              <a:buNone/>
            </a:pPr>
            <a:r>
              <a:rPr lang="it-IT" sz="3100" i="1" dirty="0" smtClean="0">
                <a:solidFill>
                  <a:schemeClr val="tx2"/>
                </a:solidFill>
              </a:rPr>
              <a:t>In </a:t>
            </a:r>
            <a:r>
              <a:rPr lang="it-IT" sz="3100" i="1" dirty="0">
                <a:solidFill>
                  <a:schemeClr val="tx2"/>
                </a:solidFill>
              </a:rPr>
              <a:t>questo quadro, si preannuncia la valorizzazione e il riconoscimento della figura del tutor accogliente che funge da connettore con il lavoro sul campo e si qualifica come “</a:t>
            </a:r>
            <a:r>
              <a:rPr lang="it-IT" sz="3100" i="1" dirty="0" err="1">
                <a:solidFill>
                  <a:schemeClr val="tx2"/>
                </a:solidFill>
              </a:rPr>
              <a:t>mentor</a:t>
            </a:r>
            <a:r>
              <a:rPr lang="it-IT" sz="3100" i="1" dirty="0">
                <a:solidFill>
                  <a:schemeClr val="tx2"/>
                </a:solidFill>
              </a:rPr>
              <a:t>” per gli insegnanti neo-assunti, specie di coloro che si affacciano per la prima volta all’insegnamento. Il profilo del tutor si ispira alle caratteristiche del tutor accogliente nelle esperienze di tirocinio connesse con la formazione iniziale dei docenti (cfr. DM 249/2010</a:t>
            </a:r>
            <a:r>
              <a:rPr lang="it-IT" sz="3100" i="1" dirty="0" smtClean="0">
                <a:solidFill>
                  <a:schemeClr val="tx2"/>
                </a:solidFill>
              </a:rPr>
              <a:t>) […] </a:t>
            </a:r>
          </a:p>
          <a:p>
            <a:endParaRPr lang="it-IT" dirty="0">
              <a:solidFill>
                <a:schemeClr val="tx2"/>
              </a:solidFill>
            </a:endParaRPr>
          </a:p>
          <a:p>
            <a:pPr marL="0" indent="0">
              <a:buNone/>
            </a:pPr>
            <a:endParaRPr lang="it-IT" sz="2000" dirty="0" smtClean="0">
              <a:solidFill>
                <a:schemeClr val="tx2"/>
              </a:solidFill>
            </a:endParaRPr>
          </a:p>
          <a:p>
            <a:pPr marL="0" indent="0">
              <a:buNone/>
            </a:pPr>
            <a:r>
              <a:rPr lang="it-IT" sz="2000" dirty="0" smtClean="0">
                <a:solidFill>
                  <a:schemeClr val="tx2"/>
                </a:solidFill>
              </a:rPr>
              <a:t>(nota prot. MIUR AOODGPER 33989 del 02.08.2017)</a:t>
            </a:r>
            <a:endParaRPr lang="it-IT" sz="2000" dirty="0">
              <a:solidFill>
                <a:schemeClr val="tx2"/>
              </a:solidFill>
            </a:endParaRPr>
          </a:p>
          <a:p>
            <a:endParaRPr lang="it-IT" dirty="0">
              <a:solidFill>
                <a:schemeClr val="tx2"/>
              </a:solidFill>
            </a:endParaRPr>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464" y="5624660"/>
            <a:ext cx="1905000" cy="828675"/>
          </a:xfrm>
          <a:prstGeom prst="rect">
            <a:avLst/>
          </a:prstGeom>
        </p:spPr>
      </p:pic>
    </p:spTree>
    <p:extLst>
      <p:ext uri="{BB962C8B-B14F-4D97-AF65-F5344CB8AC3E}">
        <p14:creationId xmlns:p14="http://schemas.microsoft.com/office/powerpoint/2010/main" val="3178909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39552" y="404664"/>
            <a:ext cx="8136904" cy="11521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t>PIATTAFORMA INDIRE PER DOCENTI TUTOR</a:t>
            </a:r>
            <a:endParaRPr lang="it-IT" sz="2800" i="1" dirty="0"/>
          </a:p>
        </p:txBody>
      </p:sp>
      <p:sp>
        <p:nvSpPr>
          <p:cNvPr id="6" name="Segnaposto contenuto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it-IT" sz="2800" dirty="0" smtClean="0">
              <a:solidFill>
                <a:schemeClr val="tx2"/>
              </a:solidFill>
            </a:endParaRPr>
          </a:p>
          <a:p>
            <a:pPr>
              <a:buFont typeface="Wingdings" panose="05000000000000000000" pitchFamily="2" charset="2"/>
              <a:buChar char="Ø"/>
            </a:pPr>
            <a:r>
              <a:rPr lang="it-IT" sz="2800" dirty="0" smtClean="0">
                <a:solidFill>
                  <a:schemeClr val="tx2"/>
                </a:solidFill>
              </a:rPr>
              <a:t>L’ambiente riservato ai docenti tutor sarà reso disponibile nella primavera del 2018.</a:t>
            </a:r>
          </a:p>
          <a:p>
            <a:pPr>
              <a:buFont typeface="Wingdings" panose="05000000000000000000" pitchFamily="2" charset="2"/>
              <a:buChar char="Ø"/>
            </a:pPr>
            <a:endParaRPr lang="it-IT" sz="2800" dirty="0">
              <a:solidFill>
                <a:schemeClr val="tx2"/>
              </a:solidFill>
            </a:endParaRPr>
          </a:p>
          <a:p>
            <a:pPr marL="0" indent="0">
              <a:buNone/>
            </a:pPr>
            <a:r>
              <a:rPr lang="it-IT" sz="2800" dirty="0" smtClean="0">
                <a:solidFill>
                  <a:schemeClr val="tx2"/>
                </a:solidFill>
              </a:rPr>
              <a:t>Registrazione</a:t>
            </a:r>
          </a:p>
          <a:p>
            <a:pPr>
              <a:buFont typeface="Wingdings" panose="05000000000000000000" pitchFamily="2" charset="2"/>
              <a:buChar char="Ø"/>
            </a:pPr>
            <a:endParaRPr lang="it-IT" sz="2800" dirty="0" smtClean="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798432"/>
            <a:ext cx="1905000" cy="828675"/>
          </a:xfrm>
          <a:prstGeom prst="rect">
            <a:avLst/>
          </a:prstGeom>
        </p:spPr>
      </p:pic>
      <p:sp>
        <p:nvSpPr>
          <p:cNvPr id="8" name="Freccia a destra 7"/>
          <p:cNvSpPr/>
          <p:nvPr/>
        </p:nvSpPr>
        <p:spPr>
          <a:xfrm>
            <a:off x="2750862" y="3894423"/>
            <a:ext cx="648072" cy="24231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635896" y="3429000"/>
            <a:ext cx="4176464" cy="1944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it-IT" sz="2000" dirty="0" smtClean="0">
                <a:solidFill>
                  <a:schemeClr val="tx2"/>
                </a:solidFill>
              </a:rPr>
              <a:t>Codice fiscale personale</a:t>
            </a:r>
          </a:p>
          <a:p>
            <a:pPr marL="285750" indent="-285750" algn="ctr">
              <a:buFont typeface="Arial" panose="020B0604020202020204" pitchFamily="34" charset="0"/>
              <a:buChar char="•"/>
            </a:pPr>
            <a:r>
              <a:rPr lang="it-IT" sz="2000" dirty="0" smtClean="0">
                <a:solidFill>
                  <a:schemeClr val="tx2"/>
                </a:solidFill>
              </a:rPr>
              <a:t>Codice meccanografico dell’Istituto di servizio</a:t>
            </a:r>
          </a:p>
          <a:p>
            <a:pPr algn="ctr"/>
            <a:endParaRPr lang="it-IT" sz="2000" dirty="0">
              <a:solidFill>
                <a:schemeClr val="tx2"/>
              </a:solidFill>
            </a:endParaRPr>
          </a:p>
        </p:txBody>
      </p:sp>
    </p:spTree>
    <p:extLst>
      <p:ext uri="{BB962C8B-B14F-4D97-AF65-F5344CB8AC3E}">
        <p14:creationId xmlns:p14="http://schemas.microsoft.com/office/powerpoint/2010/main" val="1059700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39552" y="404664"/>
            <a:ext cx="8136904" cy="11521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t>PIATTAFORMA INDIRE PER DOCENTI TUTOR</a:t>
            </a:r>
            <a:endParaRPr lang="it-IT" sz="2800" i="1" dirty="0"/>
          </a:p>
        </p:txBody>
      </p:sp>
      <p:sp>
        <p:nvSpPr>
          <p:cNvPr id="6" name="Segnaposto contenuto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2800" dirty="0" smtClean="0">
              <a:solidFill>
                <a:schemeClr val="tx2"/>
              </a:solidFill>
            </a:endParaRPr>
          </a:p>
          <a:p>
            <a:pPr>
              <a:buFont typeface="Wingdings" panose="05000000000000000000" pitchFamily="2" charset="2"/>
              <a:buChar char="Ø"/>
            </a:pPr>
            <a:r>
              <a:rPr lang="it-IT" sz="2800" dirty="0" smtClean="0">
                <a:solidFill>
                  <a:schemeClr val="tx2"/>
                </a:solidFill>
              </a:rPr>
              <a:t>I docenti tutor potranno scaricare dalla piattaforma il documento relativo allo svolgimento del ruolo di tutor e potranno compilare un questionario per ciascun docente in formazione riguardante le esperienze di tutoraggio svolte.</a:t>
            </a:r>
            <a:endParaRPr lang="it-IT" sz="2800"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798432"/>
            <a:ext cx="1905000" cy="828675"/>
          </a:xfrm>
          <a:prstGeom prst="rect">
            <a:avLst/>
          </a:prstGeom>
        </p:spPr>
      </p:pic>
    </p:spTree>
    <p:extLst>
      <p:ext uri="{BB962C8B-B14F-4D97-AF65-F5344CB8AC3E}">
        <p14:creationId xmlns:p14="http://schemas.microsoft.com/office/powerpoint/2010/main" val="27485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41" t="9938" r="38098" b="10893"/>
          <a:stretch/>
        </p:blipFill>
        <p:spPr bwMode="auto">
          <a:xfrm>
            <a:off x="364637" y="296389"/>
            <a:ext cx="6048672" cy="619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488" y="5762925"/>
            <a:ext cx="1905000" cy="828675"/>
          </a:xfrm>
          <a:prstGeom prst="rect">
            <a:avLst/>
          </a:prstGeom>
        </p:spPr>
      </p:pic>
    </p:spTree>
    <p:extLst>
      <p:ext uri="{BB962C8B-B14F-4D97-AF65-F5344CB8AC3E}">
        <p14:creationId xmlns:p14="http://schemas.microsoft.com/office/powerpoint/2010/main" val="142322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9488" y="5840685"/>
            <a:ext cx="1905000" cy="828675"/>
          </a:xfrm>
        </p:spPr>
      </p:pic>
      <p:sp>
        <p:nvSpPr>
          <p:cNvPr id="4" name="Rettangolo 3"/>
          <p:cNvSpPr/>
          <p:nvPr/>
        </p:nvSpPr>
        <p:spPr>
          <a:xfrm>
            <a:off x="179512"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800" dirty="0" smtClean="0">
              <a:solidFill>
                <a:schemeClr val="tx2"/>
              </a:solidFill>
            </a:endParaRPr>
          </a:p>
          <a:p>
            <a:endParaRPr lang="it-IT" sz="2800" dirty="0">
              <a:solidFill>
                <a:schemeClr val="tx2"/>
              </a:solidFill>
            </a:endParaRPr>
          </a:p>
          <a:p>
            <a:endParaRPr lang="it-IT" sz="2800" dirty="0" smtClean="0">
              <a:solidFill>
                <a:schemeClr val="tx2"/>
              </a:solidFill>
            </a:endParaRPr>
          </a:p>
          <a:p>
            <a:endParaRPr lang="it-IT" sz="2800" dirty="0">
              <a:solidFill>
                <a:schemeClr val="tx2"/>
              </a:solidFill>
            </a:endParaRPr>
          </a:p>
          <a:p>
            <a:r>
              <a:rPr lang="it-IT" sz="2400" i="1" dirty="0" smtClean="0">
                <a:solidFill>
                  <a:schemeClr val="tx2"/>
                </a:solidFill>
              </a:rPr>
              <a:t>[…] il </a:t>
            </a:r>
            <a:r>
              <a:rPr lang="it-IT" sz="2400" i="1" dirty="0">
                <a:solidFill>
                  <a:schemeClr val="tx2"/>
                </a:solidFill>
              </a:rPr>
              <a:t>docente neo-assunto redige la propria programmazione annuale, in cui specifica, condividendoli con il tutor, gli esiti di apprendimento attesi, le metodologie didattiche, le strategie inclusive per alunni con bisogni educativi speciali e di sviluppo delle eccellenze, gli strumenti e i criteri di valutazione, che costituiscono complessivamente gli obiettivi dell’azione </a:t>
            </a:r>
            <a:r>
              <a:rPr lang="it-IT" sz="2400" i="1" dirty="0" smtClean="0">
                <a:solidFill>
                  <a:schemeClr val="tx2"/>
                </a:solidFill>
              </a:rPr>
              <a:t>didattica […]</a:t>
            </a:r>
          </a:p>
          <a:p>
            <a:endParaRPr lang="it-IT" sz="2800" dirty="0" smtClean="0">
              <a:solidFill>
                <a:schemeClr val="tx2"/>
              </a:solidFill>
            </a:endParaRPr>
          </a:p>
          <a:p>
            <a:r>
              <a:rPr lang="it-IT" sz="2000" dirty="0" smtClean="0">
                <a:solidFill>
                  <a:schemeClr val="tx2"/>
                </a:solidFill>
              </a:rPr>
              <a:t>(</a:t>
            </a:r>
            <a:r>
              <a:rPr lang="it-IT" sz="2000" u="sng" dirty="0" smtClean="0">
                <a:solidFill>
                  <a:schemeClr val="tx2"/>
                </a:solidFill>
              </a:rPr>
              <a:t>art. 4 </a:t>
            </a:r>
            <a:r>
              <a:rPr lang="it-IT" sz="2000" u="sng" dirty="0">
                <a:solidFill>
                  <a:schemeClr val="tx2"/>
                </a:solidFill>
              </a:rPr>
              <a:t>comma </a:t>
            </a:r>
            <a:r>
              <a:rPr lang="it-IT" sz="2000" u="sng" dirty="0" smtClean="0">
                <a:solidFill>
                  <a:schemeClr val="tx2"/>
                </a:solidFill>
              </a:rPr>
              <a:t>2 </a:t>
            </a:r>
            <a:r>
              <a:rPr lang="it-IT" sz="2000" u="sng" dirty="0">
                <a:solidFill>
                  <a:schemeClr val="tx2"/>
                </a:solidFill>
              </a:rPr>
              <a:t>D.M. 850/2015</a:t>
            </a:r>
            <a:r>
              <a:rPr lang="it-IT" sz="2000" dirty="0" smtClean="0">
                <a:solidFill>
                  <a:schemeClr val="tx2"/>
                </a:solidFill>
              </a:rPr>
              <a:t>)</a:t>
            </a:r>
            <a:endParaRPr lang="it-IT" sz="2000" dirty="0">
              <a:solidFill>
                <a:schemeClr val="tx2"/>
              </a:solidFill>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40685"/>
            <a:ext cx="1905000" cy="828675"/>
          </a:xfrm>
          <a:prstGeom prst="rect">
            <a:avLst/>
          </a:prstGeom>
        </p:spPr>
      </p:pic>
      <p:sp>
        <p:nvSpPr>
          <p:cNvPr id="10" name="Rettangolo 9"/>
          <p:cNvSpPr/>
          <p:nvPr/>
        </p:nvSpPr>
        <p:spPr>
          <a:xfrm>
            <a:off x="467544" y="260648"/>
            <a:ext cx="8280920" cy="14919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i="1" dirty="0" smtClean="0">
                <a:solidFill>
                  <a:schemeClr val="bg1"/>
                </a:solidFill>
              </a:rPr>
              <a:t>IL RUOLO </a:t>
            </a:r>
            <a:r>
              <a:rPr lang="it-IT" sz="2400" i="1" dirty="0">
                <a:solidFill>
                  <a:schemeClr val="bg1"/>
                </a:solidFill>
              </a:rPr>
              <a:t>DEL </a:t>
            </a:r>
            <a:r>
              <a:rPr lang="it-IT" sz="2400" i="1" dirty="0" smtClean="0">
                <a:solidFill>
                  <a:schemeClr val="bg1"/>
                </a:solidFill>
              </a:rPr>
              <a:t>TUTOR: </a:t>
            </a:r>
          </a:p>
          <a:p>
            <a:pPr algn="ctr"/>
            <a:r>
              <a:rPr lang="it-IT" sz="2400" i="1" dirty="0" smtClean="0">
                <a:solidFill>
                  <a:schemeClr val="bg1"/>
                </a:solidFill>
              </a:rPr>
              <a:t>LA PROGRAMMAZIONE ANNUALE DEL DOCENTE </a:t>
            </a:r>
            <a:endParaRPr lang="it-IT" sz="2400" i="1" dirty="0">
              <a:solidFill>
                <a:schemeClr val="bg1"/>
              </a:solidFill>
            </a:endParaRPr>
          </a:p>
        </p:txBody>
      </p:sp>
    </p:spTree>
    <p:extLst>
      <p:ext uri="{BB962C8B-B14F-4D97-AF65-F5344CB8AC3E}">
        <p14:creationId xmlns:p14="http://schemas.microsoft.com/office/powerpoint/2010/main" val="3044827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9660" y="248623"/>
            <a:ext cx="8784976" cy="633670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b="1" dirty="0" smtClean="0">
              <a:solidFill>
                <a:prstClr val="white"/>
              </a:solidFill>
            </a:endParaRPr>
          </a:p>
          <a:p>
            <a:endParaRPr lang="it-IT" dirty="0" smtClean="0"/>
          </a:p>
          <a:p>
            <a:endParaRPr lang="it-IT" dirty="0"/>
          </a:p>
          <a:p>
            <a:endParaRPr lang="it-IT" dirty="0" smtClean="0"/>
          </a:p>
          <a:p>
            <a:endParaRPr lang="it-IT" dirty="0"/>
          </a:p>
          <a:p>
            <a:endParaRPr lang="it-IT" dirty="0" smtClean="0"/>
          </a:p>
          <a:p>
            <a:pPr marL="342900" indent="-342900">
              <a:buAutoNum type="arabicPeriod"/>
            </a:pPr>
            <a:endParaRPr lang="it-IT" dirty="0" smtClean="0">
              <a:solidFill>
                <a:srgbClr val="002060"/>
              </a:solidFill>
            </a:endParaRPr>
          </a:p>
          <a:p>
            <a:pPr marL="342900" indent="-342900">
              <a:buAutoNum type="arabicPeriod"/>
            </a:pPr>
            <a:endParaRPr lang="it-IT" dirty="0">
              <a:solidFill>
                <a:srgbClr val="002060"/>
              </a:solidFill>
            </a:endParaRPr>
          </a:p>
          <a:p>
            <a:pPr marL="342900" indent="-342900">
              <a:buAutoNum type="arabicPeriod"/>
            </a:pPr>
            <a:endParaRPr lang="it-IT" dirty="0" smtClean="0">
              <a:solidFill>
                <a:srgbClr val="002060"/>
              </a:solidFill>
            </a:endParaRPr>
          </a:p>
          <a:p>
            <a:r>
              <a:rPr lang="it-IT" i="1" dirty="0" smtClean="0">
                <a:solidFill>
                  <a:srgbClr val="002060"/>
                </a:solidFill>
              </a:rPr>
              <a:t>1. Ai </a:t>
            </a:r>
            <a:r>
              <a:rPr lang="it-IT" i="1" dirty="0">
                <a:solidFill>
                  <a:srgbClr val="002060"/>
                </a:solidFill>
              </a:rPr>
              <a:t>fini della personalizzazione delle attività di formazione, anche alla luce delle prime attività didattiche svolte, il docente neo-assunto traccia un primo bilancio di competenze, in forma di autovalutazione strutturata, con la collaborazione del docente tutor. </a:t>
            </a:r>
          </a:p>
          <a:p>
            <a:endParaRPr lang="it-IT" i="1" dirty="0" smtClean="0">
              <a:solidFill>
                <a:srgbClr val="002060"/>
              </a:solidFill>
            </a:endParaRPr>
          </a:p>
          <a:p>
            <a:r>
              <a:rPr lang="it-IT" i="1" dirty="0" smtClean="0">
                <a:solidFill>
                  <a:srgbClr val="002060"/>
                </a:solidFill>
              </a:rPr>
              <a:t>2</a:t>
            </a:r>
            <a:r>
              <a:rPr lang="it-IT" i="1" dirty="0">
                <a:solidFill>
                  <a:srgbClr val="002060"/>
                </a:solidFill>
              </a:rPr>
              <a:t>. Il bilancio di competenze, predisposto entro il secondo mese dalla presa di servizio, consente di compiere una analisi critica delle competenze possedute, di delineare i punti da potenziare e di elaborare un progetto di formazione in servizio coerente con la diagnosi compiuta. </a:t>
            </a:r>
            <a:endParaRPr lang="it-IT" i="1" dirty="0" smtClean="0">
              <a:solidFill>
                <a:srgbClr val="002060"/>
              </a:solidFill>
            </a:endParaRPr>
          </a:p>
          <a:p>
            <a:endParaRPr lang="it-IT" b="1" dirty="0" smtClean="0">
              <a:solidFill>
                <a:srgbClr val="002060"/>
              </a:solidFill>
            </a:endParaRPr>
          </a:p>
          <a:p>
            <a:endParaRPr lang="it-IT" b="1" dirty="0" smtClean="0">
              <a:solidFill>
                <a:prstClr val="white"/>
              </a:solidFill>
            </a:endParaRPr>
          </a:p>
          <a:p>
            <a:endParaRPr lang="it-IT" b="1" dirty="0" smtClean="0">
              <a:solidFill>
                <a:prstClr val="white"/>
              </a:solidFill>
            </a:endParaRPr>
          </a:p>
          <a:p>
            <a:endParaRPr lang="it-IT" dirty="0">
              <a:solidFill>
                <a:srgbClr val="1F497D"/>
              </a:solidFill>
            </a:endParaRPr>
          </a:p>
          <a:p>
            <a:endParaRPr lang="it-IT" dirty="0" smtClean="0">
              <a:solidFill>
                <a:srgbClr val="1F497D"/>
              </a:solidFill>
            </a:endParaRPr>
          </a:p>
          <a:p>
            <a:r>
              <a:rPr lang="it-IT" b="1" dirty="0" smtClean="0">
                <a:solidFill>
                  <a:srgbClr val="1F497D"/>
                </a:solidFill>
              </a:rPr>
              <a:t>(</a:t>
            </a:r>
            <a:r>
              <a:rPr lang="it-IT" b="1" u="sng" dirty="0" smtClean="0">
                <a:solidFill>
                  <a:srgbClr val="1F497D"/>
                </a:solidFill>
              </a:rPr>
              <a:t>art. 5 commi </a:t>
            </a:r>
            <a:r>
              <a:rPr lang="it-IT" b="1" u="sng" dirty="0">
                <a:solidFill>
                  <a:srgbClr val="1F497D"/>
                </a:solidFill>
              </a:rPr>
              <a:t>1,2  D.M. </a:t>
            </a:r>
            <a:r>
              <a:rPr lang="it-IT" b="1" u="sng" dirty="0" smtClean="0">
                <a:solidFill>
                  <a:srgbClr val="1F497D"/>
                </a:solidFill>
              </a:rPr>
              <a:t>850/2015</a:t>
            </a:r>
            <a:r>
              <a:rPr lang="it-IT" b="1" dirty="0" smtClean="0">
                <a:solidFill>
                  <a:srgbClr val="1F497D"/>
                </a:solidFill>
              </a:rPr>
              <a:t>)</a:t>
            </a:r>
            <a:endParaRPr lang="it-IT" dirty="0" smtClean="0">
              <a:solidFill>
                <a:srgbClr val="1F497D"/>
              </a:solidFill>
            </a:endParaRPr>
          </a:p>
          <a:p>
            <a:r>
              <a:rPr lang="it-IT" dirty="0" smtClean="0">
                <a:solidFill>
                  <a:srgbClr val="1F497D"/>
                </a:solidFill>
              </a:rPr>
              <a:t>                   </a:t>
            </a:r>
          </a:p>
          <a:p>
            <a:endParaRPr lang="it-IT" dirty="0">
              <a:solidFill>
                <a:prstClr val="white"/>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123" y="5768677"/>
            <a:ext cx="1905000" cy="828675"/>
          </a:xfrm>
          <a:prstGeom prst="rect">
            <a:avLst/>
          </a:prstGeom>
        </p:spPr>
      </p:pic>
      <p:sp>
        <p:nvSpPr>
          <p:cNvPr id="12" name="Rettangolo 11"/>
          <p:cNvSpPr/>
          <p:nvPr/>
        </p:nvSpPr>
        <p:spPr>
          <a:xfrm>
            <a:off x="779507" y="728700"/>
            <a:ext cx="7848872" cy="7920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a:t>IL </a:t>
            </a:r>
            <a:r>
              <a:rPr lang="it-IT" sz="2800" i="1" dirty="0" smtClean="0"/>
              <a:t>BILANCIO INIZIALE DELLE COMPETENZE</a:t>
            </a:r>
            <a:endParaRPr lang="it-IT" sz="2800" i="1" dirty="0"/>
          </a:p>
        </p:txBody>
      </p:sp>
    </p:spTree>
    <p:extLst>
      <p:ext uri="{BB962C8B-B14F-4D97-AF65-F5344CB8AC3E}">
        <p14:creationId xmlns:p14="http://schemas.microsoft.com/office/powerpoint/2010/main" val="1703000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475656" y="764704"/>
            <a:ext cx="5976664" cy="7920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t>CHI  È</a:t>
            </a:r>
            <a:r>
              <a:rPr lang="it-IT" sz="3600" b="1" dirty="0" smtClean="0"/>
              <a:t> </a:t>
            </a:r>
            <a:r>
              <a:rPr lang="it-IT" sz="3600" b="1" dirty="0"/>
              <a:t>IL DOCENTE  </a:t>
            </a:r>
            <a:r>
              <a:rPr lang="it-IT" sz="3600" b="1" dirty="0" smtClean="0"/>
              <a:t>TUTOR?</a:t>
            </a:r>
            <a:endParaRPr lang="it-IT" sz="3600" b="1" dirty="0"/>
          </a:p>
        </p:txBody>
      </p:sp>
      <p:sp>
        <p:nvSpPr>
          <p:cNvPr id="6" name="Rettangolo 5"/>
          <p:cNvSpPr/>
          <p:nvPr/>
        </p:nvSpPr>
        <p:spPr>
          <a:xfrm>
            <a:off x="611560" y="2060848"/>
            <a:ext cx="7992888" cy="4392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endParaRPr lang="it-IT" sz="2400" dirty="0" smtClean="0">
              <a:solidFill>
                <a:schemeClr val="tx2"/>
              </a:solidFill>
            </a:endParaRPr>
          </a:p>
          <a:p>
            <a:r>
              <a:rPr lang="it-IT" sz="2400" dirty="0">
                <a:solidFill>
                  <a:schemeClr val="tx2"/>
                </a:solidFill>
              </a:rPr>
              <a:t>È</a:t>
            </a:r>
            <a:r>
              <a:rPr lang="it-IT" sz="2400" dirty="0" smtClean="0">
                <a:solidFill>
                  <a:schemeClr val="tx2"/>
                </a:solidFill>
              </a:rPr>
              <a:t> un docente designato/individuato dal dirigente scolastico, </a:t>
            </a:r>
            <a:r>
              <a:rPr lang="it-IT" sz="2400" u="sng" dirty="0" smtClean="0">
                <a:solidFill>
                  <a:schemeClr val="tx2"/>
                </a:solidFill>
              </a:rPr>
              <a:t>all’inizio di ogni anno scolastico</a:t>
            </a:r>
            <a:r>
              <a:rPr lang="it-IT" sz="2400" dirty="0" smtClean="0">
                <a:solidFill>
                  <a:schemeClr val="tx2"/>
                </a:solidFill>
              </a:rPr>
              <a:t>, sentito il parere del Collegio dei docenti (per un massimo di tre docenti neo-assunti).</a:t>
            </a:r>
          </a:p>
          <a:p>
            <a:endParaRPr lang="it-IT" sz="2400" dirty="0">
              <a:solidFill>
                <a:schemeClr val="tx2"/>
              </a:solidFill>
            </a:endParaRPr>
          </a:p>
          <a:p>
            <a:endParaRPr lang="it-IT" sz="2400" dirty="0" smtClean="0">
              <a:solidFill>
                <a:schemeClr val="tx2"/>
              </a:solidFill>
            </a:endParaRPr>
          </a:p>
          <a:p>
            <a:endParaRPr lang="it-IT" sz="2400" dirty="0" smtClean="0">
              <a:solidFill>
                <a:schemeClr val="tx2"/>
              </a:solidFill>
            </a:endParaRPr>
          </a:p>
          <a:p>
            <a:endParaRPr lang="it-IT" sz="2400" dirty="0">
              <a:solidFill>
                <a:schemeClr val="tx2"/>
              </a:solidFill>
            </a:endParaRPr>
          </a:p>
          <a:p>
            <a:r>
              <a:rPr lang="it-IT" sz="2400" dirty="0" smtClean="0">
                <a:solidFill>
                  <a:schemeClr val="tx2"/>
                </a:solidFill>
              </a:rPr>
              <a:t>(</a:t>
            </a:r>
            <a:r>
              <a:rPr lang="it-IT" sz="2400" dirty="0">
                <a:solidFill>
                  <a:schemeClr val="tx2"/>
                </a:solidFill>
              </a:rPr>
              <a:t>art. 12, comma </a:t>
            </a:r>
            <a:r>
              <a:rPr lang="it-IT" sz="2400" dirty="0" smtClean="0">
                <a:solidFill>
                  <a:schemeClr val="tx2"/>
                </a:solidFill>
              </a:rPr>
              <a:t>1,  </a:t>
            </a:r>
            <a:r>
              <a:rPr lang="it-IT" sz="2400" dirty="0">
                <a:solidFill>
                  <a:schemeClr val="tx2"/>
                </a:solidFill>
              </a:rPr>
              <a:t>D.M. 850/2015)</a:t>
            </a:r>
          </a:p>
          <a:p>
            <a:endParaRPr lang="it-IT" sz="2400" dirty="0" smtClean="0">
              <a:solidFill>
                <a:schemeClr val="tx2"/>
              </a:solidFill>
            </a:endParaRPr>
          </a:p>
          <a:p>
            <a:endParaRPr lang="it-IT" sz="2400"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677" y="5603886"/>
            <a:ext cx="1905000" cy="828675"/>
          </a:xfrm>
          <a:prstGeom prst="rect">
            <a:avLst/>
          </a:prstGeom>
        </p:spPr>
      </p:pic>
    </p:spTree>
    <p:extLst>
      <p:ext uri="{BB962C8B-B14F-4D97-AF65-F5344CB8AC3E}">
        <p14:creationId xmlns:p14="http://schemas.microsoft.com/office/powerpoint/2010/main" val="1277687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50963"/>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tx2"/>
              </a:solidFill>
            </a:endParaRPr>
          </a:p>
          <a:p>
            <a:pPr algn="ctr"/>
            <a:r>
              <a:rPr lang="it-IT" sz="2400" b="1" dirty="0" smtClean="0">
                <a:solidFill>
                  <a:schemeClr val="tx2"/>
                </a:solidFill>
              </a:rPr>
              <a:t>  </a:t>
            </a:r>
          </a:p>
          <a:p>
            <a:endParaRPr lang="it-IT" sz="2000" b="1" dirty="0" smtClean="0">
              <a:solidFill>
                <a:schemeClr val="tx2"/>
              </a:solidFill>
            </a:endParaRPr>
          </a:p>
          <a:p>
            <a:endParaRPr lang="it-IT" sz="2000" b="1" dirty="0">
              <a:solidFill>
                <a:schemeClr val="tx2"/>
              </a:solidFill>
            </a:endParaRPr>
          </a:p>
          <a:p>
            <a:r>
              <a:rPr lang="it-IT" sz="2000" i="1" dirty="0" smtClean="0">
                <a:solidFill>
                  <a:schemeClr val="tx2"/>
                </a:solidFill>
              </a:rPr>
              <a:t>3. Il dirigente scolastico </a:t>
            </a:r>
            <a:r>
              <a:rPr lang="it-IT" sz="2000" i="1" dirty="0">
                <a:solidFill>
                  <a:schemeClr val="tx2"/>
                </a:solidFill>
              </a:rPr>
              <a:t>ed il docente neo-assunto, sulla base del bilancio delle competenze, sentito il </a:t>
            </a:r>
            <a:r>
              <a:rPr lang="it-IT" sz="2000" i="1" dirty="0" smtClean="0">
                <a:solidFill>
                  <a:schemeClr val="tx2"/>
                </a:solidFill>
              </a:rPr>
              <a:t>docente tutor </a:t>
            </a:r>
            <a:r>
              <a:rPr lang="it-IT" sz="2000" i="1" dirty="0">
                <a:solidFill>
                  <a:schemeClr val="tx2"/>
                </a:solidFill>
              </a:rPr>
              <a:t>e tenuto conto dei bisogni della scuola, </a:t>
            </a:r>
            <a:r>
              <a:rPr lang="it-IT" sz="2000" i="1" dirty="0" smtClean="0">
                <a:solidFill>
                  <a:schemeClr val="tx2"/>
                </a:solidFill>
              </a:rPr>
              <a:t>stabiliscono, </a:t>
            </a:r>
            <a:r>
              <a:rPr lang="it-IT" sz="2000" i="1" dirty="0">
                <a:solidFill>
                  <a:schemeClr val="tx2"/>
                </a:solidFill>
              </a:rPr>
              <a:t>con un apposito patto per lo sviluppo professionale, gli obiettivi di sviluppo delle competenze di natura culturale, disciplinare, didattico-metodologica e relazionale, da raggiungere attraverso le attività formative </a:t>
            </a:r>
            <a:r>
              <a:rPr lang="it-IT" sz="2000" i="1" dirty="0" smtClean="0">
                <a:solidFill>
                  <a:schemeClr val="tx2"/>
                </a:solidFill>
              </a:rPr>
              <a:t>di cui all’articolo 6 e </a:t>
            </a:r>
            <a:r>
              <a:rPr lang="it-IT" sz="2000" i="1" dirty="0">
                <a:solidFill>
                  <a:schemeClr val="tx2"/>
                </a:solidFill>
              </a:rPr>
              <a:t>la partecipazione ad attività formative attivate dall’istituzione scolastica o da reti di scuole, nonché l’utilizzo </a:t>
            </a:r>
            <a:r>
              <a:rPr lang="it-IT" sz="2000" i="1" dirty="0" smtClean="0">
                <a:solidFill>
                  <a:schemeClr val="tx2"/>
                </a:solidFill>
              </a:rPr>
              <a:t>eventuale </a:t>
            </a:r>
            <a:r>
              <a:rPr lang="it-IT" sz="2000" i="1" dirty="0">
                <a:solidFill>
                  <a:schemeClr val="tx2"/>
                </a:solidFill>
              </a:rPr>
              <a:t>delle risorse della Carta di cui </a:t>
            </a:r>
            <a:r>
              <a:rPr lang="it-IT" sz="2000" i="1" dirty="0" smtClean="0">
                <a:solidFill>
                  <a:schemeClr val="tx2"/>
                </a:solidFill>
              </a:rPr>
              <a:t>all’articolo 1, </a:t>
            </a:r>
            <a:r>
              <a:rPr lang="it-IT" sz="2000" i="1" dirty="0">
                <a:solidFill>
                  <a:schemeClr val="tx2"/>
                </a:solidFill>
              </a:rPr>
              <a:t>comma </a:t>
            </a:r>
            <a:r>
              <a:rPr lang="it-IT" sz="2000" i="1" dirty="0" smtClean="0">
                <a:solidFill>
                  <a:schemeClr val="tx2"/>
                </a:solidFill>
              </a:rPr>
              <a:t>121, della Legge.</a:t>
            </a:r>
          </a:p>
          <a:p>
            <a:endParaRPr lang="it-IT" sz="2000" i="1" dirty="0">
              <a:solidFill>
                <a:schemeClr val="tx2"/>
              </a:solidFill>
            </a:endParaRPr>
          </a:p>
          <a:p>
            <a:r>
              <a:rPr lang="it-IT" sz="2000" u="sng" dirty="0">
                <a:solidFill>
                  <a:schemeClr val="tx2"/>
                </a:solidFill>
              </a:rPr>
              <a:t>(</a:t>
            </a:r>
            <a:r>
              <a:rPr lang="it-IT" sz="2000" u="sng" dirty="0" smtClean="0">
                <a:solidFill>
                  <a:schemeClr val="tx2"/>
                </a:solidFill>
              </a:rPr>
              <a:t>art.5, comma 3, D.M</a:t>
            </a:r>
            <a:r>
              <a:rPr lang="it-IT" sz="2000" u="sng" dirty="0">
                <a:solidFill>
                  <a:schemeClr val="tx2"/>
                </a:solidFill>
              </a:rPr>
              <a:t>. 850/2015</a:t>
            </a:r>
            <a:r>
              <a:rPr lang="it-IT" sz="2000" dirty="0">
                <a:solidFill>
                  <a:schemeClr val="tx2"/>
                </a:solidFill>
              </a:rPr>
              <a:t>) </a:t>
            </a:r>
          </a:p>
        </p:txBody>
      </p:sp>
      <p:sp>
        <p:nvSpPr>
          <p:cNvPr id="5" name="Rettangolo 4"/>
          <p:cNvSpPr/>
          <p:nvPr/>
        </p:nvSpPr>
        <p:spPr>
          <a:xfrm>
            <a:off x="779507" y="332656"/>
            <a:ext cx="7848872" cy="7920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t>IL PATTO PER LO SVILUPPO PROFESSIONALE</a:t>
            </a:r>
            <a:endParaRPr lang="it-IT" sz="2800" i="1"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55559"/>
            <a:ext cx="1905000" cy="828675"/>
          </a:xfrm>
          <a:prstGeom prst="rect">
            <a:avLst/>
          </a:prstGeom>
        </p:spPr>
      </p:pic>
    </p:spTree>
    <p:extLst>
      <p:ext uri="{BB962C8B-B14F-4D97-AF65-F5344CB8AC3E}">
        <p14:creationId xmlns:p14="http://schemas.microsoft.com/office/powerpoint/2010/main" val="1486852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9488" y="5840685"/>
            <a:ext cx="1905000" cy="828675"/>
          </a:xfrm>
        </p:spPr>
      </p:pic>
      <p:sp>
        <p:nvSpPr>
          <p:cNvPr id="4" name="Rettangolo 3"/>
          <p:cNvSpPr/>
          <p:nvPr/>
        </p:nvSpPr>
        <p:spPr>
          <a:xfrm>
            <a:off x="179512"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800" dirty="0" smtClean="0">
              <a:solidFill>
                <a:schemeClr val="tx2"/>
              </a:solidFill>
            </a:endParaRPr>
          </a:p>
          <a:p>
            <a:endParaRPr lang="it-IT" sz="2800" dirty="0">
              <a:solidFill>
                <a:schemeClr val="tx2"/>
              </a:solidFill>
            </a:endParaRPr>
          </a:p>
          <a:p>
            <a:endParaRPr lang="it-IT" sz="2800" dirty="0" smtClean="0">
              <a:solidFill>
                <a:schemeClr val="tx2"/>
              </a:solidFill>
            </a:endParaRPr>
          </a:p>
          <a:p>
            <a:endParaRPr lang="it-IT" sz="2800" dirty="0">
              <a:solidFill>
                <a:schemeClr val="tx2"/>
              </a:solidFill>
            </a:endParaRPr>
          </a:p>
          <a:p>
            <a:endParaRPr lang="it-IT" sz="2800" dirty="0" smtClean="0">
              <a:solidFill>
                <a:schemeClr val="tx2"/>
              </a:solidFill>
            </a:endParaRPr>
          </a:p>
          <a:p>
            <a:endParaRPr lang="it-IT" sz="2800" dirty="0" smtClean="0">
              <a:solidFill>
                <a:schemeClr val="tx2"/>
              </a:solidFill>
            </a:endParaRPr>
          </a:p>
          <a:p>
            <a:endParaRPr lang="it-IT" sz="2800" dirty="0">
              <a:solidFill>
                <a:schemeClr val="tx2"/>
              </a:solidFill>
            </a:endParaRPr>
          </a:p>
          <a:p>
            <a:r>
              <a:rPr lang="it-IT" sz="2800" b="1" dirty="0" smtClean="0">
                <a:solidFill>
                  <a:schemeClr val="tx2"/>
                </a:solidFill>
              </a:rPr>
              <a:t>ATTIVITÀ</a:t>
            </a:r>
          </a:p>
          <a:p>
            <a:r>
              <a:rPr lang="it-IT" sz="2800" dirty="0">
                <a:solidFill>
                  <a:schemeClr val="tx2"/>
                </a:solidFill>
              </a:rPr>
              <a:t>d</a:t>
            </a:r>
            <a:r>
              <a:rPr lang="it-IT" sz="2800" dirty="0" smtClean="0">
                <a:solidFill>
                  <a:schemeClr val="tx2"/>
                </a:solidFill>
              </a:rPr>
              <a:t>i peer to peer</a:t>
            </a:r>
            <a:endParaRPr lang="it-IT" sz="2800" dirty="0">
              <a:solidFill>
                <a:schemeClr val="tx2"/>
              </a:solidFill>
            </a:endParaRPr>
          </a:p>
          <a:p>
            <a:endParaRPr lang="it-IT" sz="2800" dirty="0" smtClean="0">
              <a:solidFill>
                <a:schemeClr val="tx2"/>
              </a:solidFill>
            </a:endParaRPr>
          </a:p>
          <a:p>
            <a:endParaRPr lang="it-IT" sz="2800" dirty="0" smtClean="0">
              <a:solidFill>
                <a:schemeClr val="tx2"/>
              </a:solidFill>
            </a:endParaRPr>
          </a:p>
          <a:p>
            <a:endParaRPr lang="it-IT" sz="2800" dirty="0">
              <a:solidFill>
                <a:schemeClr val="tx2"/>
              </a:solidFill>
            </a:endParaRPr>
          </a:p>
          <a:p>
            <a:r>
              <a:rPr lang="it-IT" sz="2000" dirty="0" smtClean="0">
                <a:solidFill>
                  <a:schemeClr val="tx2"/>
                </a:solidFill>
              </a:rPr>
              <a:t>(nota </a:t>
            </a:r>
            <a:r>
              <a:rPr lang="it-IT" sz="2000" dirty="0">
                <a:solidFill>
                  <a:schemeClr val="tx2"/>
                </a:solidFill>
              </a:rPr>
              <a:t>prot. MIUR AOODGPER 33989 del 02.08.2017</a:t>
            </a:r>
            <a:r>
              <a:rPr lang="it-IT" sz="2800" dirty="0">
                <a:solidFill>
                  <a:schemeClr val="tx2"/>
                </a:solidFill>
              </a:rPr>
              <a:t>)</a:t>
            </a:r>
          </a:p>
        </p:txBody>
      </p:sp>
      <p:sp>
        <p:nvSpPr>
          <p:cNvPr id="6" name="Rettangolo arrotondato 5"/>
          <p:cNvSpPr/>
          <p:nvPr/>
        </p:nvSpPr>
        <p:spPr>
          <a:xfrm>
            <a:off x="4368676" y="2060848"/>
            <a:ext cx="3866795" cy="32687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it-IT" sz="2800" b="1" dirty="0" smtClean="0">
                <a:solidFill>
                  <a:schemeClr val="tx2"/>
                </a:solidFill>
              </a:rPr>
              <a:t>PROGETTAZIONE</a:t>
            </a:r>
          </a:p>
          <a:p>
            <a:r>
              <a:rPr lang="it-IT" sz="2800" b="1" dirty="0" smtClean="0">
                <a:solidFill>
                  <a:schemeClr val="tx2"/>
                </a:solidFill>
              </a:rPr>
              <a:t> </a:t>
            </a:r>
          </a:p>
          <a:p>
            <a:pPr marL="342900" indent="-342900">
              <a:buFont typeface="Arial" panose="020B0604020202020204" pitchFamily="34" charset="0"/>
              <a:buChar char="•"/>
            </a:pPr>
            <a:r>
              <a:rPr lang="it-IT" sz="2800" b="1" dirty="0" smtClean="0">
                <a:solidFill>
                  <a:schemeClr val="tx2"/>
                </a:solidFill>
              </a:rPr>
              <a:t>OSSERVAZIONE </a:t>
            </a:r>
          </a:p>
          <a:p>
            <a:endParaRPr lang="it-IT" sz="2800" b="1" dirty="0" smtClean="0">
              <a:solidFill>
                <a:schemeClr val="tx2"/>
              </a:solidFill>
            </a:endParaRPr>
          </a:p>
          <a:p>
            <a:pPr marL="342900" indent="-342900">
              <a:buFont typeface="Arial" panose="020B0604020202020204" pitchFamily="34" charset="0"/>
              <a:buChar char="•"/>
            </a:pPr>
            <a:r>
              <a:rPr lang="it-IT" sz="2800" b="1" dirty="0" smtClean="0">
                <a:solidFill>
                  <a:schemeClr val="tx2"/>
                </a:solidFill>
              </a:rPr>
              <a:t>DOCUMENTAZIONE</a:t>
            </a:r>
          </a:p>
          <a:p>
            <a:endParaRPr lang="it-IT" sz="2000" b="1" dirty="0"/>
          </a:p>
        </p:txBody>
      </p:sp>
      <p:sp>
        <p:nvSpPr>
          <p:cNvPr id="7" name="Freccia a destra 6"/>
          <p:cNvSpPr/>
          <p:nvPr/>
        </p:nvSpPr>
        <p:spPr>
          <a:xfrm>
            <a:off x="3275856" y="3578889"/>
            <a:ext cx="978408" cy="586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40685"/>
            <a:ext cx="1905000" cy="828675"/>
          </a:xfrm>
          <a:prstGeom prst="rect">
            <a:avLst/>
          </a:prstGeom>
        </p:spPr>
      </p:pic>
      <p:sp>
        <p:nvSpPr>
          <p:cNvPr id="10" name="Rettangolo 9"/>
          <p:cNvSpPr/>
          <p:nvPr/>
        </p:nvSpPr>
        <p:spPr>
          <a:xfrm>
            <a:off x="467544" y="260648"/>
            <a:ext cx="8280920" cy="14919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i="1" dirty="0">
                <a:solidFill>
                  <a:schemeClr val="bg1"/>
                </a:solidFill>
              </a:rPr>
              <a:t>VALORIZZAZIONE E RICONOSCIMENTO DEL RUOLO DEL TUTOR </a:t>
            </a:r>
          </a:p>
        </p:txBody>
      </p:sp>
    </p:spTree>
    <p:extLst>
      <p:ext uri="{BB962C8B-B14F-4D97-AF65-F5344CB8AC3E}">
        <p14:creationId xmlns:p14="http://schemas.microsoft.com/office/powerpoint/2010/main" val="3866379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899592" y="476672"/>
            <a:ext cx="7272808"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solidFill>
                  <a:schemeClr val="tx2"/>
                </a:solidFill>
              </a:rPr>
              <a:t>PROGETTAZIONE</a:t>
            </a:r>
          </a:p>
        </p:txBody>
      </p:sp>
      <p:sp>
        <p:nvSpPr>
          <p:cNvPr id="6" name="Segnaposto contenuto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t-IT" dirty="0" smtClean="0">
                <a:solidFill>
                  <a:schemeClr val="tx2"/>
                </a:solidFill>
              </a:rPr>
              <a:t>Sono da concordare:</a:t>
            </a:r>
          </a:p>
          <a:p>
            <a:pPr>
              <a:buFont typeface="Wingdings" panose="05000000000000000000" pitchFamily="2" charset="2"/>
              <a:buChar char="Ø"/>
            </a:pPr>
            <a:r>
              <a:rPr lang="it-IT" b="1" dirty="0" smtClean="0">
                <a:solidFill>
                  <a:schemeClr val="tx2"/>
                </a:solidFill>
              </a:rPr>
              <a:t>tempi e modalità </a:t>
            </a:r>
            <a:r>
              <a:rPr lang="it-IT" dirty="0" smtClean="0">
                <a:solidFill>
                  <a:schemeClr val="tx2"/>
                </a:solidFill>
              </a:rPr>
              <a:t>della presenza in classe;</a:t>
            </a:r>
          </a:p>
          <a:p>
            <a:pPr>
              <a:buFont typeface="Wingdings" panose="05000000000000000000" pitchFamily="2" charset="2"/>
              <a:buChar char="Ø"/>
            </a:pPr>
            <a:r>
              <a:rPr lang="it-IT" b="1" dirty="0" smtClean="0">
                <a:solidFill>
                  <a:schemeClr val="tx2"/>
                </a:solidFill>
              </a:rPr>
              <a:t>strumenti utilizzabili;</a:t>
            </a:r>
          </a:p>
          <a:p>
            <a:pPr>
              <a:buFont typeface="Wingdings" panose="05000000000000000000" pitchFamily="2" charset="2"/>
              <a:buChar char="Ø"/>
            </a:pPr>
            <a:r>
              <a:rPr lang="it-IT" b="1" dirty="0" smtClean="0">
                <a:solidFill>
                  <a:schemeClr val="tx2"/>
                </a:solidFill>
              </a:rPr>
              <a:t>forme di gestione dell’attività:</a:t>
            </a:r>
            <a:r>
              <a:rPr lang="it-IT" dirty="0" smtClean="0">
                <a:solidFill>
                  <a:schemeClr val="tx2"/>
                </a:solidFill>
              </a:rPr>
              <a:t> modalità di coinvolgimento degli alunni, strategie per l’inclusione, scelta delle risorse didattiche…</a:t>
            </a:r>
          </a:p>
          <a:p>
            <a:endParaRPr lang="it-IT" dirty="0" smtClean="0">
              <a:solidFill>
                <a:schemeClr val="tx2"/>
              </a:solidFill>
            </a:endParaRPr>
          </a:p>
          <a:p>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669" y="5840684"/>
            <a:ext cx="1905000" cy="828675"/>
          </a:xfrm>
          <a:prstGeom prst="rect">
            <a:avLst/>
          </a:prstGeom>
        </p:spPr>
      </p:pic>
    </p:spTree>
    <p:extLst>
      <p:ext uri="{BB962C8B-B14F-4D97-AF65-F5344CB8AC3E}">
        <p14:creationId xmlns:p14="http://schemas.microsoft.com/office/powerpoint/2010/main" val="503887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79512" y="116632"/>
            <a:ext cx="8856984" cy="66247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593" t="12679" r="45629" b="18911"/>
          <a:stretch/>
        </p:blipFill>
        <p:spPr bwMode="auto">
          <a:xfrm>
            <a:off x="1331640" y="244863"/>
            <a:ext cx="4464496" cy="6368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496" y="5942477"/>
            <a:ext cx="1905000" cy="828675"/>
          </a:xfrm>
          <a:prstGeom prst="rect">
            <a:avLst/>
          </a:prstGeom>
        </p:spPr>
      </p:pic>
    </p:spTree>
    <p:extLst>
      <p:ext uri="{BB962C8B-B14F-4D97-AF65-F5344CB8AC3E}">
        <p14:creationId xmlns:p14="http://schemas.microsoft.com/office/powerpoint/2010/main" val="1106883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07504" y="116632"/>
            <a:ext cx="8856984" cy="66247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555" t="28114" r="44963" b="4669"/>
          <a:stretch/>
        </p:blipFill>
        <p:spPr bwMode="auto">
          <a:xfrm>
            <a:off x="1187624" y="260648"/>
            <a:ext cx="4824536" cy="634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488" y="5912693"/>
            <a:ext cx="1905000" cy="828675"/>
          </a:xfrm>
          <a:prstGeom prst="rect">
            <a:avLst/>
          </a:prstGeom>
        </p:spPr>
      </p:pic>
    </p:spTree>
    <p:extLst>
      <p:ext uri="{BB962C8B-B14F-4D97-AF65-F5344CB8AC3E}">
        <p14:creationId xmlns:p14="http://schemas.microsoft.com/office/powerpoint/2010/main" val="1300182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84976"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r>
              <a:rPr lang="it-IT" sz="2400" dirty="0" smtClean="0">
                <a:solidFill>
                  <a:schemeClr val="tx2"/>
                </a:solidFill>
              </a:rPr>
              <a:t>   </a:t>
            </a:r>
          </a:p>
          <a:p>
            <a:endParaRPr lang="it-IT" sz="2400" dirty="0" smtClean="0">
              <a:solidFill>
                <a:schemeClr val="tx2"/>
              </a:solidFill>
            </a:endParaRPr>
          </a:p>
          <a:p>
            <a:endParaRPr lang="it-IT" sz="2400" dirty="0" smtClean="0">
              <a:solidFill>
                <a:schemeClr val="tx2"/>
              </a:solidFill>
            </a:endParaRPr>
          </a:p>
          <a:p>
            <a:endParaRPr lang="it-IT" sz="2400" dirty="0" smtClean="0">
              <a:solidFill>
                <a:schemeClr val="tx2"/>
              </a:solidFill>
            </a:endParaRPr>
          </a:p>
          <a:p>
            <a:endParaRPr lang="it-IT" sz="2000" dirty="0" smtClean="0">
              <a:solidFill>
                <a:schemeClr val="tx2"/>
              </a:solidFill>
            </a:endParaRPr>
          </a:p>
          <a:p>
            <a:endParaRPr lang="it-IT" sz="2000" dirty="0">
              <a:solidFill>
                <a:schemeClr val="tx2"/>
              </a:solidFill>
            </a:endParaRPr>
          </a:p>
          <a:p>
            <a:endParaRPr lang="it-IT" sz="2000" dirty="0" smtClean="0">
              <a:solidFill>
                <a:schemeClr val="tx2"/>
              </a:solidFill>
            </a:endParaRPr>
          </a:p>
          <a:p>
            <a:endParaRPr lang="it-IT" sz="2000" dirty="0">
              <a:solidFill>
                <a:schemeClr val="tx2"/>
              </a:solidFill>
            </a:endParaRPr>
          </a:p>
          <a:p>
            <a:endParaRPr lang="it-IT" sz="2000" dirty="0">
              <a:solidFill>
                <a:schemeClr val="tx2"/>
              </a:solidFill>
            </a:endParaRPr>
          </a:p>
          <a:p>
            <a:pPr algn="ctr"/>
            <a:r>
              <a:rPr lang="it-IT" sz="2400" dirty="0" smtClean="0">
                <a:solidFill>
                  <a:schemeClr val="tx2"/>
                </a:solidFill>
              </a:rPr>
              <a:t>                                                              </a:t>
            </a:r>
            <a:endParaRPr lang="it-IT" sz="2400" dirty="0">
              <a:solidFill>
                <a:schemeClr val="tx2"/>
              </a:solidFill>
            </a:endParaRPr>
          </a:p>
        </p:txBody>
      </p:sp>
      <p:sp>
        <p:nvSpPr>
          <p:cNvPr id="6" name="Ovale 5"/>
          <p:cNvSpPr/>
          <p:nvPr/>
        </p:nvSpPr>
        <p:spPr>
          <a:xfrm>
            <a:off x="692855" y="1412776"/>
            <a:ext cx="3237249" cy="36724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b="1" u="sng" dirty="0" smtClean="0">
              <a:solidFill>
                <a:schemeClr val="tx2"/>
              </a:solidFill>
            </a:endParaRPr>
          </a:p>
          <a:p>
            <a:pPr algn="ctr"/>
            <a:r>
              <a:rPr lang="it-IT" sz="2400" b="1" u="sng" dirty="0" smtClean="0">
                <a:solidFill>
                  <a:schemeClr val="tx2"/>
                </a:solidFill>
              </a:rPr>
              <a:t>ATTIVITÀ 1</a:t>
            </a:r>
          </a:p>
          <a:p>
            <a:pPr algn="ctr"/>
            <a:endParaRPr lang="it-IT" b="1" u="sng" dirty="0">
              <a:solidFill>
                <a:schemeClr val="tx2"/>
              </a:solidFill>
            </a:endParaRPr>
          </a:p>
          <a:p>
            <a:pPr algn="ctr"/>
            <a:r>
              <a:rPr lang="it-IT" sz="2000" b="1" u="sng" dirty="0" smtClean="0">
                <a:solidFill>
                  <a:schemeClr val="tx2"/>
                </a:solidFill>
              </a:rPr>
              <a:t>Documentare e riflettere su un’attività progettata in autonomia dal docente, svolta nella prima parte dell’anno di prova</a:t>
            </a:r>
          </a:p>
          <a:p>
            <a:pPr algn="ctr"/>
            <a:endParaRPr lang="it-IT" dirty="0" smtClean="0">
              <a:solidFill>
                <a:schemeClr val="tx2"/>
              </a:solidFill>
            </a:endParaRPr>
          </a:p>
          <a:p>
            <a:pPr algn="ctr"/>
            <a:endParaRPr lang="it-IT" dirty="0">
              <a:solidFill>
                <a:schemeClr val="tx2"/>
              </a:solidFill>
            </a:endParaRPr>
          </a:p>
        </p:txBody>
      </p:sp>
      <p:sp>
        <p:nvSpPr>
          <p:cNvPr id="7" name="Ovale 6"/>
          <p:cNvSpPr/>
          <p:nvPr/>
        </p:nvSpPr>
        <p:spPr>
          <a:xfrm>
            <a:off x="5042226" y="1412776"/>
            <a:ext cx="3384376" cy="36724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u="sng" dirty="0" smtClean="0">
                <a:solidFill>
                  <a:schemeClr val="tx2"/>
                </a:solidFill>
              </a:rPr>
              <a:t>ATTIVITÀ 2</a:t>
            </a:r>
            <a:endParaRPr lang="it-IT" sz="2400" b="1" u="sng" dirty="0">
              <a:solidFill>
                <a:schemeClr val="tx2"/>
              </a:solidFill>
            </a:endParaRPr>
          </a:p>
          <a:p>
            <a:pPr algn="ctr"/>
            <a:endParaRPr lang="it-IT" sz="2400" b="1" u="sng" dirty="0" smtClean="0">
              <a:solidFill>
                <a:schemeClr val="tx2"/>
              </a:solidFill>
            </a:endParaRPr>
          </a:p>
          <a:p>
            <a:pPr algn="ctr"/>
            <a:r>
              <a:rPr lang="it-IT" sz="2000" b="1" u="sng" dirty="0" smtClean="0">
                <a:solidFill>
                  <a:schemeClr val="tx2"/>
                </a:solidFill>
              </a:rPr>
              <a:t>Documentare un’attività progettata con la collaborazione del tutor e che abbia per oggetto quanto appreso in uno dei  laboratori formativi</a:t>
            </a:r>
          </a:p>
          <a:p>
            <a:pPr algn="ctr"/>
            <a:endParaRPr lang="it-IT" sz="2400" b="1" u="sng" dirty="0">
              <a:solidFill>
                <a:schemeClr val="tx2"/>
              </a:solidFill>
            </a:endParaRP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496" y="5939520"/>
            <a:ext cx="1905000" cy="828675"/>
          </a:xfrm>
          <a:prstGeom prst="rect">
            <a:avLst/>
          </a:prstGeom>
        </p:spPr>
      </p:pic>
      <p:sp>
        <p:nvSpPr>
          <p:cNvPr id="9" name="Rettangolo 8"/>
          <p:cNvSpPr/>
          <p:nvPr/>
        </p:nvSpPr>
        <p:spPr>
          <a:xfrm>
            <a:off x="779507" y="332656"/>
            <a:ext cx="7848872" cy="7920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t>DOCUMENTAZIONE DI N. 2 ATTIVITÀ DIDATTICHE</a:t>
            </a:r>
            <a:endParaRPr lang="it-IT" sz="2800" i="1" dirty="0"/>
          </a:p>
        </p:txBody>
      </p:sp>
    </p:spTree>
    <p:extLst>
      <p:ext uri="{BB962C8B-B14F-4D97-AF65-F5344CB8AC3E}">
        <p14:creationId xmlns:p14="http://schemas.microsoft.com/office/powerpoint/2010/main" val="124138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504" y="116632"/>
            <a:ext cx="8928992" cy="66247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23528" y="1772816"/>
            <a:ext cx="8496944" cy="4752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r>
              <a:rPr lang="it-IT" u="sng" dirty="0" smtClean="0">
                <a:solidFill>
                  <a:schemeClr val="tx2"/>
                </a:solidFill>
              </a:rPr>
              <a:t>(</a:t>
            </a:r>
            <a:r>
              <a:rPr lang="it-IT" u="sng" dirty="0">
                <a:solidFill>
                  <a:schemeClr val="tx2"/>
                </a:solidFill>
              </a:rPr>
              <a:t>art. 9 D.M. 850/2015</a:t>
            </a:r>
            <a:endParaRPr lang="it-IT" sz="2400" u="sng" dirty="0">
              <a:solidFill>
                <a:schemeClr val="tx2"/>
              </a:solidFill>
            </a:endParaRPr>
          </a:p>
        </p:txBody>
      </p:sp>
      <p:sp>
        <p:nvSpPr>
          <p:cNvPr id="7" name="Ovale 6"/>
          <p:cNvSpPr/>
          <p:nvPr/>
        </p:nvSpPr>
        <p:spPr>
          <a:xfrm>
            <a:off x="611560" y="3858576"/>
            <a:ext cx="3384376" cy="216024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bg1"/>
                </a:solidFill>
              </a:rPr>
              <a:t>a</a:t>
            </a:r>
            <a:r>
              <a:rPr lang="it-IT" sz="2400" dirty="0" smtClean="0">
                <a:solidFill>
                  <a:schemeClr val="bg1"/>
                </a:solidFill>
              </a:rPr>
              <a:t>l  miglioramento delle pratiche didattiche</a:t>
            </a:r>
            <a:endParaRPr lang="it-IT" sz="2400" dirty="0">
              <a:solidFill>
                <a:schemeClr val="bg1"/>
              </a:solidFill>
            </a:endParaRPr>
          </a:p>
        </p:txBody>
      </p:sp>
      <p:sp>
        <p:nvSpPr>
          <p:cNvPr id="8" name="Ovale 7"/>
          <p:cNvSpPr/>
          <p:nvPr/>
        </p:nvSpPr>
        <p:spPr>
          <a:xfrm>
            <a:off x="4788024" y="3789040"/>
            <a:ext cx="3384375" cy="2299312"/>
          </a:xfrm>
          <a:prstGeom prst="ellips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bg1"/>
                </a:solidFill>
              </a:rPr>
              <a:t>alla riflessione condivisa sugli aspetti salienti dell’azione d’insegnamento</a:t>
            </a:r>
            <a:endParaRPr lang="it-IT" sz="2400" dirty="0">
              <a:solidFill>
                <a:schemeClr val="bg1"/>
              </a:solidFill>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496" y="5912693"/>
            <a:ext cx="1905000" cy="828675"/>
          </a:xfrm>
          <a:prstGeom prst="rect">
            <a:avLst/>
          </a:prstGeom>
        </p:spPr>
      </p:pic>
      <p:cxnSp>
        <p:nvCxnSpPr>
          <p:cNvPr id="19" name="Connettore 2 18"/>
          <p:cNvCxnSpPr/>
          <p:nvPr/>
        </p:nvCxnSpPr>
        <p:spPr>
          <a:xfrm>
            <a:off x="4499992" y="3429000"/>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3707904" y="3429000"/>
            <a:ext cx="79208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899592" y="476672"/>
            <a:ext cx="7272808"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solidFill>
                  <a:schemeClr val="tx2"/>
                </a:solidFill>
              </a:rPr>
              <a:t>OSSERVAZIONE</a:t>
            </a:r>
          </a:p>
        </p:txBody>
      </p:sp>
      <p:sp>
        <p:nvSpPr>
          <p:cNvPr id="11" name="Rettangolo 10"/>
          <p:cNvSpPr/>
          <p:nvPr/>
        </p:nvSpPr>
        <p:spPr>
          <a:xfrm>
            <a:off x="1187624" y="2060848"/>
            <a:ext cx="7344816"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solidFill>
                  <a:schemeClr val="tx2"/>
                </a:solidFill>
              </a:rPr>
              <a:t>È FINALIZZATA </a:t>
            </a:r>
            <a:endParaRPr lang="it-IT" sz="3600" b="1" dirty="0">
              <a:solidFill>
                <a:schemeClr val="tx2"/>
              </a:solidFill>
            </a:endParaRPr>
          </a:p>
        </p:txBody>
      </p:sp>
    </p:spTree>
    <p:extLst>
      <p:ext uri="{BB962C8B-B14F-4D97-AF65-F5344CB8AC3E}">
        <p14:creationId xmlns:p14="http://schemas.microsoft.com/office/powerpoint/2010/main" val="714791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 name="Segnaposto contenuto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79512" y="188640"/>
            <a:ext cx="8784976"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2"/>
                </a:solidFill>
              </a:rPr>
              <a:t> </a:t>
            </a:r>
            <a:endParaRPr lang="it-IT"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smtClean="0">
              <a:solidFill>
                <a:schemeClr val="tx2"/>
              </a:solidFill>
            </a:endParaRPr>
          </a:p>
          <a:p>
            <a:endParaRPr lang="it-IT" u="sng" dirty="0">
              <a:solidFill>
                <a:schemeClr val="tx2"/>
              </a:solidFill>
            </a:endParaRPr>
          </a:p>
          <a:p>
            <a:r>
              <a:rPr lang="it-IT" u="sng" dirty="0" smtClean="0">
                <a:solidFill>
                  <a:schemeClr val="tx2"/>
                </a:solidFill>
              </a:rPr>
              <a:t>(</a:t>
            </a:r>
            <a:r>
              <a:rPr lang="it-IT" u="sng" dirty="0">
                <a:solidFill>
                  <a:schemeClr val="tx2"/>
                </a:solidFill>
              </a:rPr>
              <a:t>art. </a:t>
            </a:r>
            <a:r>
              <a:rPr lang="it-IT" u="sng" dirty="0" smtClean="0">
                <a:solidFill>
                  <a:schemeClr val="tx2"/>
                </a:solidFill>
              </a:rPr>
              <a:t>9 </a:t>
            </a:r>
            <a:r>
              <a:rPr lang="it-IT" u="sng" dirty="0">
                <a:solidFill>
                  <a:schemeClr val="tx2"/>
                </a:solidFill>
              </a:rPr>
              <a:t>D.M. 850/2015</a:t>
            </a:r>
            <a:r>
              <a:rPr lang="it-IT" dirty="0">
                <a:solidFill>
                  <a:schemeClr val="tx2"/>
                </a:solidFill>
              </a:rPr>
              <a:t>) </a:t>
            </a:r>
          </a:p>
        </p:txBody>
      </p:sp>
      <p:sp>
        <p:nvSpPr>
          <p:cNvPr id="5" name="Rettangolo 4"/>
          <p:cNvSpPr/>
          <p:nvPr/>
        </p:nvSpPr>
        <p:spPr>
          <a:xfrm>
            <a:off x="851124" y="1340768"/>
            <a:ext cx="7344816"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solidFill>
                  <a:schemeClr val="tx2"/>
                </a:solidFill>
              </a:rPr>
              <a:t>È </a:t>
            </a:r>
            <a:r>
              <a:rPr lang="it-IT" sz="3600" b="1" dirty="0">
                <a:solidFill>
                  <a:schemeClr val="tx2"/>
                </a:solidFill>
              </a:rPr>
              <a:t>FOCALIZZATA </a:t>
            </a:r>
          </a:p>
        </p:txBody>
      </p:sp>
      <p:sp>
        <p:nvSpPr>
          <p:cNvPr id="6" name="Rettangolo arrotondato 5"/>
          <p:cNvSpPr/>
          <p:nvPr/>
        </p:nvSpPr>
        <p:spPr>
          <a:xfrm>
            <a:off x="1001823" y="2420888"/>
            <a:ext cx="2808312" cy="16556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2"/>
                </a:solidFill>
              </a:rPr>
              <a:t>s</a:t>
            </a:r>
            <a:r>
              <a:rPr lang="it-IT" sz="2400" dirty="0" smtClean="0">
                <a:solidFill>
                  <a:schemeClr val="tx2"/>
                </a:solidFill>
              </a:rPr>
              <a:t>ulle modalità di conduzione delle attività e delle lezioni</a:t>
            </a:r>
            <a:endParaRPr lang="it-IT" sz="2400" dirty="0">
              <a:solidFill>
                <a:schemeClr val="tx2"/>
              </a:solidFill>
            </a:endParaRPr>
          </a:p>
        </p:txBody>
      </p:sp>
      <p:sp>
        <p:nvSpPr>
          <p:cNvPr id="7" name="Rettangolo arrotondato 6"/>
          <p:cNvSpPr/>
          <p:nvPr/>
        </p:nvSpPr>
        <p:spPr>
          <a:xfrm>
            <a:off x="1001823" y="4221088"/>
            <a:ext cx="2808312" cy="18722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2"/>
                </a:solidFill>
              </a:rPr>
              <a:t>s</a:t>
            </a:r>
            <a:r>
              <a:rPr lang="it-IT" sz="2400" dirty="0" smtClean="0">
                <a:solidFill>
                  <a:schemeClr val="tx2"/>
                </a:solidFill>
              </a:rPr>
              <a:t>ulla costruzione di climi positivi e motivanti</a:t>
            </a:r>
            <a:endParaRPr lang="it-IT" sz="2400" dirty="0">
              <a:solidFill>
                <a:schemeClr val="tx2"/>
              </a:solidFill>
            </a:endParaRPr>
          </a:p>
        </p:txBody>
      </p:sp>
      <p:sp>
        <p:nvSpPr>
          <p:cNvPr id="8" name="Rettangolo arrotondato 7"/>
          <p:cNvSpPr/>
          <p:nvPr/>
        </p:nvSpPr>
        <p:spPr>
          <a:xfrm>
            <a:off x="4425404" y="2420516"/>
            <a:ext cx="2664296" cy="16556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2"/>
                </a:solidFill>
              </a:rPr>
              <a:t>s</a:t>
            </a:r>
            <a:r>
              <a:rPr lang="it-IT" sz="2400" dirty="0" smtClean="0">
                <a:solidFill>
                  <a:schemeClr val="tx2"/>
                </a:solidFill>
              </a:rPr>
              <a:t>ul sostegno alle  motivazioni degli allievi</a:t>
            </a:r>
            <a:endParaRPr lang="it-IT" sz="2400" dirty="0">
              <a:solidFill>
                <a:schemeClr val="tx2"/>
              </a:solidFill>
            </a:endParaRPr>
          </a:p>
        </p:txBody>
      </p:sp>
      <p:sp>
        <p:nvSpPr>
          <p:cNvPr id="9" name="Rettangolo arrotondato 8"/>
          <p:cNvSpPr/>
          <p:nvPr/>
        </p:nvSpPr>
        <p:spPr>
          <a:xfrm>
            <a:off x="4465521" y="4221088"/>
            <a:ext cx="2664296" cy="18722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2"/>
                </a:solidFill>
              </a:rPr>
              <a:t>s</a:t>
            </a:r>
            <a:r>
              <a:rPr lang="it-IT" sz="2400" dirty="0" smtClean="0">
                <a:solidFill>
                  <a:schemeClr val="tx2"/>
                </a:solidFill>
              </a:rPr>
              <a:t>ulla modalità di verifica formativa degli apprendimenti</a:t>
            </a:r>
            <a:endParaRPr lang="it-IT" sz="2400" dirty="0">
              <a:solidFill>
                <a:schemeClr val="tx2"/>
              </a:solidFill>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912693"/>
            <a:ext cx="1905000" cy="828675"/>
          </a:xfrm>
          <a:prstGeom prst="rect">
            <a:avLst/>
          </a:prstGeom>
        </p:spPr>
      </p:pic>
      <p:sp>
        <p:nvSpPr>
          <p:cNvPr id="12" name="Rettangolo 11"/>
          <p:cNvSpPr/>
          <p:nvPr/>
        </p:nvSpPr>
        <p:spPr>
          <a:xfrm>
            <a:off x="851124" y="188640"/>
            <a:ext cx="7272808"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solidFill>
                  <a:schemeClr val="tx2"/>
                </a:solidFill>
              </a:rPr>
              <a:t>OSSERVAZIONE</a:t>
            </a:r>
          </a:p>
        </p:txBody>
      </p:sp>
    </p:spTree>
    <p:extLst>
      <p:ext uri="{BB962C8B-B14F-4D97-AF65-F5344CB8AC3E}">
        <p14:creationId xmlns:p14="http://schemas.microsoft.com/office/powerpoint/2010/main" val="2733640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sp>
        <p:nvSpPr>
          <p:cNvPr id="4" name="Rettangolo 3"/>
          <p:cNvSpPr/>
          <p:nvPr/>
        </p:nvSpPr>
        <p:spPr>
          <a:xfrm>
            <a:off x="251520" y="260648"/>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5" name="Rettangolo 4"/>
          <p:cNvSpPr/>
          <p:nvPr/>
        </p:nvSpPr>
        <p:spPr>
          <a:xfrm>
            <a:off x="935596" y="2132856"/>
            <a:ext cx="7344816"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2"/>
                </a:solidFill>
              </a:rPr>
              <a:t>Le sequenze di osservazione sono oggetto </a:t>
            </a:r>
            <a:r>
              <a:rPr lang="it-IT" sz="2800" b="1" dirty="0" smtClean="0">
                <a:solidFill>
                  <a:schemeClr val="tx2"/>
                </a:solidFill>
              </a:rPr>
              <a:t>di:</a:t>
            </a:r>
            <a:endParaRPr lang="it-IT" sz="2800" b="1" dirty="0">
              <a:solidFill>
                <a:schemeClr val="tx2"/>
              </a:solidFill>
            </a:endParaRPr>
          </a:p>
        </p:txBody>
      </p:sp>
      <p:sp>
        <p:nvSpPr>
          <p:cNvPr id="6" name="Ritaglia angolo diagonale rettangolo 5"/>
          <p:cNvSpPr/>
          <p:nvPr/>
        </p:nvSpPr>
        <p:spPr>
          <a:xfrm>
            <a:off x="567160" y="4127995"/>
            <a:ext cx="2304256" cy="1584175"/>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2"/>
                </a:solidFill>
              </a:rPr>
              <a:t>Progettazione preventiva</a:t>
            </a:r>
            <a:endParaRPr lang="it-IT" sz="2400" dirty="0">
              <a:solidFill>
                <a:schemeClr val="tx2"/>
              </a:solidFill>
            </a:endParaRPr>
          </a:p>
        </p:txBody>
      </p:sp>
      <p:sp>
        <p:nvSpPr>
          <p:cNvPr id="7" name="Ritaglia angolo diagonale rettangolo 6"/>
          <p:cNvSpPr/>
          <p:nvPr/>
        </p:nvSpPr>
        <p:spPr>
          <a:xfrm>
            <a:off x="3203848" y="4127995"/>
            <a:ext cx="2500608" cy="1656185"/>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2"/>
                </a:solidFill>
              </a:rPr>
              <a:t>S</a:t>
            </a:r>
            <a:r>
              <a:rPr lang="it-IT" sz="2400" dirty="0" smtClean="0">
                <a:solidFill>
                  <a:schemeClr val="tx2"/>
                </a:solidFill>
              </a:rPr>
              <a:t>uccessivo confronto e rielaborazione con il tutor</a:t>
            </a:r>
            <a:endParaRPr lang="it-IT" sz="2400" dirty="0">
              <a:solidFill>
                <a:schemeClr val="tx2"/>
              </a:solidFill>
            </a:endParaRPr>
          </a:p>
        </p:txBody>
      </p:sp>
      <p:sp>
        <p:nvSpPr>
          <p:cNvPr id="8" name="Ritaglia angolo diagonale rettangolo 7"/>
          <p:cNvSpPr/>
          <p:nvPr/>
        </p:nvSpPr>
        <p:spPr>
          <a:xfrm>
            <a:off x="6012160" y="4293096"/>
            <a:ext cx="2088232" cy="1512168"/>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2"/>
                </a:solidFill>
              </a:rPr>
              <a:t>Specifica relazione del docente neo-assunto</a:t>
            </a:r>
            <a:endParaRPr lang="it-IT" sz="2400" dirty="0">
              <a:solidFill>
                <a:schemeClr val="tx2"/>
              </a:solidFill>
            </a:endParaRP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892" y="6007688"/>
            <a:ext cx="1905000" cy="828675"/>
          </a:xfrm>
          <a:prstGeom prst="rect">
            <a:avLst/>
          </a:prstGeom>
        </p:spPr>
      </p:pic>
      <p:sp>
        <p:nvSpPr>
          <p:cNvPr id="9" name="Rettangolo 8"/>
          <p:cNvSpPr/>
          <p:nvPr/>
        </p:nvSpPr>
        <p:spPr>
          <a:xfrm>
            <a:off x="899592" y="476672"/>
            <a:ext cx="7272808"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solidFill>
                  <a:schemeClr val="tx2"/>
                </a:solidFill>
              </a:rPr>
              <a:t>OSSERVAZIONE</a:t>
            </a:r>
          </a:p>
        </p:txBody>
      </p:sp>
    </p:spTree>
    <p:extLst>
      <p:ext uri="{BB962C8B-B14F-4D97-AF65-F5344CB8AC3E}">
        <p14:creationId xmlns:p14="http://schemas.microsoft.com/office/powerpoint/2010/main" val="3738223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79512" y="260648"/>
            <a:ext cx="8784976"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899592" y="1988839"/>
            <a:ext cx="7429648" cy="41513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endParaRPr lang="it-IT" u="sng" dirty="0">
              <a:solidFill>
                <a:schemeClr val="tx2"/>
              </a:solidFill>
            </a:endParaRPr>
          </a:p>
          <a:p>
            <a:endParaRPr lang="it-IT" u="sng" dirty="0" smtClean="0">
              <a:solidFill>
                <a:schemeClr val="tx2"/>
              </a:solidFill>
            </a:endParaRPr>
          </a:p>
          <a:p>
            <a:r>
              <a:rPr lang="it-IT" u="sng" dirty="0" smtClean="0">
                <a:solidFill>
                  <a:schemeClr val="tx2"/>
                </a:solidFill>
              </a:rPr>
              <a:t>(</a:t>
            </a:r>
            <a:r>
              <a:rPr lang="it-IT" u="sng" dirty="0">
                <a:solidFill>
                  <a:schemeClr val="tx2"/>
                </a:solidFill>
              </a:rPr>
              <a:t>art. 9 D.M. 850/2015</a:t>
            </a:r>
            <a:r>
              <a:rPr lang="it-IT" dirty="0">
                <a:solidFill>
                  <a:schemeClr val="tx2"/>
                </a:solidFill>
              </a:rPr>
              <a:t>) </a:t>
            </a:r>
          </a:p>
        </p:txBody>
      </p:sp>
      <p:sp>
        <p:nvSpPr>
          <p:cNvPr id="6" name="Segnaposto contenuto 2"/>
          <p:cNvSpPr txBox="1">
            <a:spLocks/>
          </p:cNvSpPr>
          <p:nvPr/>
        </p:nvSpPr>
        <p:spPr>
          <a:xfrm>
            <a:off x="1043608" y="1412776"/>
            <a:ext cx="684076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it-IT" sz="2400" dirty="0" smtClean="0">
              <a:solidFill>
                <a:schemeClr val="tx2"/>
              </a:solidFill>
            </a:endParaRPr>
          </a:p>
          <a:p>
            <a:endParaRPr lang="it-IT" sz="2400" dirty="0">
              <a:solidFill>
                <a:schemeClr val="tx2"/>
              </a:solidFill>
            </a:endParaRPr>
          </a:p>
          <a:p>
            <a:pPr marL="0" indent="0">
              <a:buNone/>
            </a:pPr>
            <a:r>
              <a:rPr lang="it-IT" sz="2400" i="1" dirty="0" smtClean="0">
                <a:solidFill>
                  <a:schemeClr val="tx2"/>
                </a:solidFill>
              </a:rPr>
              <a:t>3. In </a:t>
            </a:r>
            <a:r>
              <a:rPr lang="it-IT" sz="2400" i="1" dirty="0">
                <a:solidFill>
                  <a:schemeClr val="tx2"/>
                </a:solidFill>
              </a:rPr>
              <a:t>relazione al patto di sviluppo professionale di cui all’art.5 possono essere programmati, a cura del </a:t>
            </a:r>
            <a:r>
              <a:rPr lang="it-IT" sz="2400" i="1" dirty="0" smtClean="0">
                <a:solidFill>
                  <a:schemeClr val="tx2"/>
                </a:solidFill>
              </a:rPr>
              <a:t>dirigente scolastico, </a:t>
            </a:r>
            <a:r>
              <a:rPr lang="it-IT" sz="2400" i="1" dirty="0">
                <a:solidFill>
                  <a:schemeClr val="tx2"/>
                </a:solidFill>
              </a:rPr>
              <a:t>ulteriori momenti di osservazione in classe con altri </a:t>
            </a:r>
            <a:r>
              <a:rPr lang="it-IT" sz="2400" i="1" dirty="0" smtClean="0">
                <a:solidFill>
                  <a:schemeClr val="tx2"/>
                </a:solidFill>
              </a:rPr>
              <a:t>docenti.</a:t>
            </a:r>
            <a:endParaRPr lang="it-IT" sz="2400" i="1" dirty="0">
              <a:solidFill>
                <a:schemeClr val="tx2"/>
              </a:solidFill>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950" y="5811129"/>
            <a:ext cx="1905000" cy="828675"/>
          </a:xfrm>
          <a:prstGeom prst="rect">
            <a:avLst/>
          </a:prstGeom>
        </p:spPr>
      </p:pic>
      <p:sp>
        <p:nvSpPr>
          <p:cNvPr id="10" name="Rettangolo 9"/>
          <p:cNvSpPr/>
          <p:nvPr/>
        </p:nvSpPr>
        <p:spPr>
          <a:xfrm>
            <a:off x="899592" y="476672"/>
            <a:ext cx="7272808"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solidFill>
                  <a:schemeClr val="tx2"/>
                </a:solidFill>
              </a:rPr>
              <a:t>OSSERVAZIONE</a:t>
            </a:r>
          </a:p>
        </p:txBody>
      </p:sp>
    </p:spTree>
    <p:extLst>
      <p:ext uri="{BB962C8B-B14F-4D97-AF65-F5344CB8AC3E}">
        <p14:creationId xmlns:p14="http://schemas.microsoft.com/office/powerpoint/2010/main" val="591436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88728" y="476672"/>
            <a:ext cx="8352928" cy="12759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solidFill>
                  <a:schemeClr val="bg1"/>
                </a:solidFill>
              </a:rPr>
              <a:t>CRITERI </a:t>
            </a:r>
            <a:r>
              <a:rPr lang="it-IT" sz="4400" b="1" dirty="0" smtClean="0">
                <a:solidFill>
                  <a:schemeClr val="bg1"/>
                </a:solidFill>
              </a:rPr>
              <a:t>PRIORITARI PER </a:t>
            </a:r>
            <a:r>
              <a:rPr lang="it-IT" sz="4400" b="1" dirty="0">
                <a:solidFill>
                  <a:schemeClr val="bg1"/>
                </a:solidFill>
              </a:rPr>
              <a:t>LA DESIGNAZIONE</a:t>
            </a:r>
          </a:p>
        </p:txBody>
      </p:sp>
      <p:sp>
        <p:nvSpPr>
          <p:cNvPr id="6" name="Segnaposto contenuto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it-IT" dirty="0" smtClean="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40685"/>
            <a:ext cx="1905000" cy="828675"/>
          </a:xfrm>
          <a:prstGeom prst="rect">
            <a:avLst/>
          </a:prstGeom>
        </p:spPr>
      </p:pic>
      <p:sp>
        <p:nvSpPr>
          <p:cNvPr id="8" name="Rettangolo 7"/>
          <p:cNvSpPr/>
          <p:nvPr/>
        </p:nvSpPr>
        <p:spPr>
          <a:xfrm>
            <a:off x="668748" y="2060848"/>
            <a:ext cx="7992888" cy="4392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endParaRPr lang="it-IT" sz="2400" dirty="0" smtClean="0">
              <a:solidFill>
                <a:schemeClr val="tx2"/>
              </a:solidFill>
            </a:endParaRPr>
          </a:p>
          <a:p>
            <a:pPr marL="342900" indent="-342900">
              <a:buFont typeface="Wingdings" panose="05000000000000000000" pitchFamily="2" charset="2"/>
              <a:buChar char="Ø"/>
            </a:pPr>
            <a:endParaRPr lang="it-IT" sz="2400" dirty="0">
              <a:solidFill>
                <a:schemeClr val="tx2"/>
              </a:solidFill>
            </a:endParaRPr>
          </a:p>
          <a:p>
            <a:pPr marL="342900" indent="-342900">
              <a:buFont typeface="Wingdings" panose="05000000000000000000" pitchFamily="2" charset="2"/>
              <a:buChar char="Ø"/>
            </a:pPr>
            <a:r>
              <a:rPr lang="it-IT" sz="2400" dirty="0">
                <a:solidFill>
                  <a:schemeClr val="tx2"/>
                </a:solidFill>
              </a:rPr>
              <a:t>P</a:t>
            </a:r>
            <a:r>
              <a:rPr lang="it-IT" sz="2400" dirty="0" smtClean="0">
                <a:solidFill>
                  <a:schemeClr val="tx2"/>
                </a:solidFill>
              </a:rPr>
              <a:t>ossesso </a:t>
            </a:r>
            <a:r>
              <a:rPr lang="it-IT" sz="2400" dirty="0">
                <a:solidFill>
                  <a:schemeClr val="tx2"/>
                </a:solidFill>
              </a:rPr>
              <a:t>di uno o più titoli previsti dall’allegato A, tabella 1 del DM </a:t>
            </a:r>
            <a:r>
              <a:rPr lang="it-IT" sz="2400" dirty="0" smtClean="0">
                <a:solidFill>
                  <a:schemeClr val="tx2"/>
                </a:solidFill>
              </a:rPr>
              <a:t>11.11.2011;</a:t>
            </a:r>
          </a:p>
          <a:p>
            <a:endParaRPr lang="it-IT" sz="2400" dirty="0">
              <a:solidFill>
                <a:schemeClr val="tx2"/>
              </a:solidFill>
            </a:endParaRPr>
          </a:p>
          <a:p>
            <a:pPr marL="342900" indent="-342900">
              <a:buFont typeface="Wingdings" panose="05000000000000000000" pitchFamily="2" charset="2"/>
              <a:buChar char="Ø"/>
            </a:pPr>
            <a:r>
              <a:rPr lang="it-IT" sz="2400" dirty="0">
                <a:solidFill>
                  <a:schemeClr val="tx2"/>
                </a:solidFill>
              </a:rPr>
              <a:t>possesso di  adeguate competenze culturali, comprovate esperienze didattiche, attitudini a svolgere funzioni di tutoraggio, </a:t>
            </a:r>
            <a:r>
              <a:rPr lang="it-IT" sz="2400" dirty="0" err="1">
                <a:solidFill>
                  <a:schemeClr val="tx2"/>
                </a:solidFill>
              </a:rPr>
              <a:t>counseling</a:t>
            </a:r>
            <a:r>
              <a:rPr lang="it-IT" sz="2400" dirty="0">
                <a:solidFill>
                  <a:schemeClr val="tx2"/>
                </a:solidFill>
              </a:rPr>
              <a:t>, supervisione professionale. </a:t>
            </a:r>
          </a:p>
          <a:p>
            <a:r>
              <a:rPr lang="it-IT" sz="2400" dirty="0">
                <a:solidFill>
                  <a:schemeClr val="tx2"/>
                </a:solidFill>
              </a:rPr>
              <a:t>    </a:t>
            </a:r>
            <a:endParaRPr lang="it-IT" sz="2400" dirty="0" smtClean="0">
              <a:solidFill>
                <a:schemeClr val="tx2"/>
              </a:solidFill>
            </a:endParaRPr>
          </a:p>
          <a:p>
            <a:endParaRPr lang="it-IT" sz="2400" dirty="0">
              <a:solidFill>
                <a:schemeClr val="tx2"/>
              </a:solidFill>
            </a:endParaRPr>
          </a:p>
          <a:p>
            <a:endParaRPr lang="it-IT" sz="2400" dirty="0" smtClean="0">
              <a:solidFill>
                <a:schemeClr val="tx2"/>
              </a:solidFill>
            </a:endParaRPr>
          </a:p>
          <a:p>
            <a:r>
              <a:rPr lang="it-IT" sz="2400" dirty="0" smtClean="0">
                <a:solidFill>
                  <a:schemeClr val="tx2"/>
                </a:solidFill>
              </a:rPr>
              <a:t> </a:t>
            </a:r>
            <a:r>
              <a:rPr lang="it-IT" sz="2400" dirty="0">
                <a:solidFill>
                  <a:schemeClr val="tx2"/>
                </a:solidFill>
              </a:rPr>
              <a:t>(art. 12, comma 3,  D.M. 850/2015)</a:t>
            </a:r>
          </a:p>
          <a:p>
            <a:endParaRPr lang="it-IT" sz="2400" dirty="0"/>
          </a:p>
        </p:txBody>
      </p:sp>
    </p:spTree>
    <p:extLst>
      <p:ext uri="{BB962C8B-B14F-4D97-AF65-F5344CB8AC3E}">
        <p14:creationId xmlns:p14="http://schemas.microsoft.com/office/powerpoint/2010/main" val="3791434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03548" y="1903445"/>
            <a:ext cx="8136904"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smtClean="0">
                <a:solidFill>
                  <a:schemeClr val="tx2"/>
                </a:solidFill>
              </a:rPr>
              <a:t>Il docente tutor compila </a:t>
            </a:r>
            <a:r>
              <a:rPr lang="it-IT" sz="2400" dirty="0">
                <a:solidFill>
                  <a:schemeClr val="tx2"/>
                </a:solidFill>
              </a:rPr>
              <a:t>una griglia di osservazione </a:t>
            </a:r>
            <a:r>
              <a:rPr lang="it-IT" sz="2400" dirty="0" smtClean="0">
                <a:solidFill>
                  <a:schemeClr val="tx2"/>
                </a:solidFill>
              </a:rPr>
              <a:t>contenente </a:t>
            </a:r>
            <a:r>
              <a:rPr lang="it-IT" sz="2400" dirty="0">
                <a:solidFill>
                  <a:schemeClr val="tx2"/>
                </a:solidFill>
              </a:rPr>
              <a:t>descrizioni di </a:t>
            </a:r>
            <a:r>
              <a:rPr lang="it-IT" sz="2400" dirty="0" smtClean="0">
                <a:solidFill>
                  <a:schemeClr val="tx2"/>
                </a:solidFill>
              </a:rPr>
              <a:t>comportamenti e azioni. </a:t>
            </a:r>
            <a:endParaRPr lang="it-IT" sz="2400" dirty="0">
              <a:solidFill>
                <a:schemeClr val="tx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40685"/>
            <a:ext cx="1905000" cy="828675"/>
          </a:xfrm>
          <a:prstGeom prst="rect">
            <a:avLst/>
          </a:prstGeom>
        </p:spPr>
      </p:pic>
      <p:sp>
        <p:nvSpPr>
          <p:cNvPr id="9" name="Rettangolo 8"/>
          <p:cNvSpPr/>
          <p:nvPr/>
        </p:nvSpPr>
        <p:spPr>
          <a:xfrm>
            <a:off x="899592" y="476672"/>
            <a:ext cx="7272808"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solidFill>
                  <a:schemeClr val="tx2"/>
                </a:solidFill>
              </a:rPr>
              <a:t>OSSERVAZIONE</a:t>
            </a:r>
          </a:p>
        </p:txBody>
      </p:sp>
    </p:spTree>
    <p:extLst>
      <p:ext uri="{BB962C8B-B14F-4D97-AF65-F5344CB8AC3E}">
        <p14:creationId xmlns:p14="http://schemas.microsoft.com/office/powerpoint/2010/main" val="530386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79512" y="188640"/>
            <a:ext cx="8784976" cy="64807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963" t="11300" r="35704" b="18581"/>
          <a:stretch/>
        </p:blipFill>
        <p:spPr bwMode="auto">
          <a:xfrm>
            <a:off x="971600" y="412092"/>
            <a:ext cx="4376027" cy="603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488" y="5840685"/>
            <a:ext cx="1905000" cy="828675"/>
          </a:xfrm>
          <a:prstGeom prst="rect">
            <a:avLst/>
          </a:prstGeom>
        </p:spPr>
      </p:pic>
    </p:spTree>
    <p:extLst>
      <p:ext uri="{BB962C8B-B14F-4D97-AF65-F5344CB8AC3E}">
        <p14:creationId xmlns:p14="http://schemas.microsoft.com/office/powerpoint/2010/main" val="3986421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16632"/>
            <a:ext cx="8712968" cy="66247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111" t="16951" r="35334" b="9458"/>
          <a:stretch/>
        </p:blipFill>
        <p:spPr bwMode="auto">
          <a:xfrm>
            <a:off x="1115616" y="224644"/>
            <a:ext cx="4464496"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88" y="5912693"/>
            <a:ext cx="1905000" cy="828675"/>
          </a:xfrm>
          <a:prstGeom prst="rect">
            <a:avLst/>
          </a:prstGeom>
        </p:spPr>
      </p:pic>
    </p:spTree>
    <p:extLst>
      <p:ext uri="{BB962C8B-B14F-4D97-AF65-F5344CB8AC3E}">
        <p14:creationId xmlns:p14="http://schemas.microsoft.com/office/powerpoint/2010/main" val="2244416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188640"/>
            <a:ext cx="8784976" cy="64807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37" t="30594" r="35556" b="5951"/>
          <a:stretch/>
        </p:blipFill>
        <p:spPr bwMode="auto">
          <a:xfrm>
            <a:off x="899592" y="476672"/>
            <a:ext cx="4680520" cy="582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88" y="5840685"/>
            <a:ext cx="1905000" cy="828675"/>
          </a:xfrm>
          <a:prstGeom prst="rect">
            <a:avLst/>
          </a:prstGeom>
        </p:spPr>
      </p:pic>
    </p:spTree>
    <p:extLst>
      <p:ext uri="{BB962C8B-B14F-4D97-AF65-F5344CB8AC3E}">
        <p14:creationId xmlns:p14="http://schemas.microsoft.com/office/powerpoint/2010/main" val="4016097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84976" cy="65527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93" t="10337" r="35236" b="14982"/>
          <a:stretch/>
        </p:blipFill>
        <p:spPr bwMode="auto">
          <a:xfrm>
            <a:off x="755576" y="303485"/>
            <a:ext cx="4752528" cy="632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Segnaposto contenuto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1496" y="5912693"/>
            <a:ext cx="1905000" cy="828675"/>
          </a:xfrm>
          <a:prstGeom prst="rect">
            <a:avLst/>
          </a:prstGeom>
        </p:spPr>
      </p:pic>
    </p:spTree>
    <p:extLst>
      <p:ext uri="{BB962C8B-B14F-4D97-AF65-F5344CB8AC3E}">
        <p14:creationId xmlns:p14="http://schemas.microsoft.com/office/powerpoint/2010/main" val="2785910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84976" cy="65527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445" t="12429" r="34041" b="13152"/>
          <a:stretch/>
        </p:blipFill>
        <p:spPr bwMode="auto">
          <a:xfrm>
            <a:off x="539552" y="260648"/>
            <a:ext cx="4968552" cy="6306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Segnaposto contenuto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1496" y="5912693"/>
            <a:ext cx="1905000" cy="828675"/>
          </a:xfrm>
          <a:prstGeom prst="rect">
            <a:avLst/>
          </a:prstGeom>
        </p:spPr>
      </p:pic>
    </p:spTree>
    <p:extLst>
      <p:ext uri="{BB962C8B-B14F-4D97-AF65-F5344CB8AC3E}">
        <p14:creationId xmlns:p14="http://schemas.microsoft.com/office/powerpoint/2010/main" val="946389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8" t="39570" r="50938" b="20165"/>
          <a:stretch/>
        </p:blipFill>
        <p:spPr bwMode="auto">
          <a:xfrm>
            <a:off x="248740" y="2132856"/>
            <a:ext cx="8208912" cy="379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876" y="6029325"/>
            <a:ext cx="1905000" cy="828675"/>
          </a:xfrm>
          <a:prstGeom prst="rect">
            <a:avLst/>
          </a:prstGeom>
        </p:spPr>
      </p:pic>
      <p:sp>
        <p:nvSpPr>
          <p:cNvPr id="2" name="Rettangolo 1"/>
          <p:cNvSpPr/>
          <p:nvPr/>
        </p:nvSpPr>
        <p:spPr>
          <a:xfrm>
            <a:off x="899592" y="260648"/>
            <a:ext cx="6048672" cy="187220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INTESTAZIONE SCUOLA</a:t>
            </a:r>
          </a:p>
          <a:p>
            <a:pPr algn="ctr"/>
            <a:r>
              <a:rPr lang="it-IT" dirty="0" smtClean="0">
                <a:solidFill>
                  <a:schemeClr val="tx1"/>
                </a:solidFill>
              </a:rPr>
              <a:t>FORMAZIONE NEOASSUNTI</a:t>
            </a:r>
          </a:p>
          <a:p>
            <a:pPr algn="ctr"/>
            <a:r>
              <a:rPr lang="it-IT" dirty="0" smtClean="0">
                <a:solidFill>
                  <a:schemeClr val="tx1"/>
                </a:solidFill>
              </a:rPr>
              <a:t>REGISTRO ATTIVITA’ PEER TO PEER</a:t>
            </a:r>
          </a:p>
          <a:p>
            <a:pPr algn="ctr"/>
            <a:r>
              <a:rPr lang="it-IT" dirty="0" smtClean="0">
                <a:solidFill>
                  <a:schemeClr val="tx1"/>
                </a:solidFill>
              </a:rPr>
              <a:t>2017/2018</a:t>
            </a:r>
          </a:p>
          <a:p>
            <a:pPr algn="ctr"/>
            <a:endParaRPr lang="it-IT" dirty="0">
              <a:solidFill>
                <a:schemeClr val="tx1"/>
              </a:solidFill>
            </a:endParaRPr>
          </a:p>
        </p:txBody>
      </p:sp>
    </p:spTree>
    <p:extLst>
      <p:ext uri="{BB962C8B-B14F-4D97-AF65-F5344CB8AC3E}">
        <p14:creationId xmlns:p14="http://schemas.microsoft.com/office/powerpoint/2010/main" val="1253501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9500" y="3448844"/>
            <a:ext cx="1905000" cy="828675"/>
          </a:xfr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659" t="18228" r="2784" b="26382"/>
          <a:stretch/>
        </p:blipFill>
        <p:spPr bwMode="auto">
          <a:xfrm>
            <a:off x="107504" y="1268760"/>
            <a:ext cx="8496944" cy="543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542" y="5589240"/>
            <a:ext cx="1905000" cy="828675"/>
          </a:xfrm>
          <a:prstGeom prst="rect">
            <a:avLst/>
          </a:prstGeom>
        </p:spPr>
      </p:pic>
    </p:spTree>
    <p:extLst>
      <p:ext uri="{BB962C8B-B14F-4D97-AF65-F5344CB8AC3E}">
        <p14:creationId xmlns:p14="http://schemas.microsoft.com/office/powerpoint/2010/main" val="1712849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Rettangolo 3"/>
          <p:cNvSpPr/>
          <p:nvPr/>
        </p:nvSpPr>
        <p:spPr>
          <a:xfrm>
            <a:off x="251520" y="188640"/>
            <a:ext cx="8640960"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907704" y="434143"/>
            <a:ext cx="540060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OSSERVAZIONE RECIPROCA</a:t>
            </a:r>
            <a:endParaRPr lang="it-IT" sz="3200" b="1" dirty="0"/>
          </a:p>
        </p:txBody>
      </p:sp>
      <p:sp>
        <p:nvSpPr>
          <p:cNvPr id="6" name="Rettangolo 5"/>
          <p:cNvSpPr/>
          <p:nvPr/>
        </p:nvSpPr>
        <p:spPr>
          <a:xfrm>
            <a:off x="539552" y="1628800"/>
            <a:ext cx="8136904" cy="489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b="1" dirty="0" smtClean="0"/>
          </a:p>
          <a:p>
            <a:r>
              <a:rPr lang="it-IT" sz="2400" b="1" dirty="0" smtClean="0"/>
              <a:t>                                                    </a:t>
            </a:r>
          </a:p>
          <a:p>
            <a:endParaRPr lang="it-IT" sz="2400" b="1" dirty="0"/>
          </a:p>
          <a:p>
            <a:endParaRPr lang="it-IT" sz="2400" b="1" dirty="0" smtClean="0"/>
          </a:p>
          <a:p>
            <a:endParaRPr lang="it-IT" sz="2400" b="1" dirty="0"/>
          </a:p>
          <a:p>
            <a:r>
              <a:rPr lang="it-IT" sz="2400" b="1" dirty="0" smtClean="0"/>
              <a:t>                                                                   </a:t>
            </a:r>
            <a:endParaRPr lang="it-IT" sz="2400" b="1" dirty="0"/>
          </a:p>
          <a:p>
            <a:endParaRPr lang="it-IT" sz="2400" b="1" dirty="0" smtClean="0"/>
          </a:p>
          <a:p>
            <a:r>
              <a:rPr lang="it-IT" sz="2400" b="1" dirty="0" smtClean="0">
                <a:solidFill>
                  <a:schemeClr val="tx2"/>
                </a:solidFill>
              </a:rPr>
              <a:t>Cosa </a:t>
            </a:r>
            <a:r>
              <a:rPr lang="it-IT" sz="2400" b="1" dirty="0">
                <a:solidFill>
                  <a:schemeClr val="tx2"/>
                </a:solidFill>
              </a:rPr>
              <a:t>fa il tutor quando è osservato dal docente in anno di prova e formazione</a:t>
            </a:r>
            <a:r>
              <a:rPr lang="it-IT" sz="2400" b="1" dirty="0" smtClean="0">
                <a:solidFill>
                  <a:schemeClr val="tx2"/>
                </a:solidFill>
              </a:rPr>
              <a:t>?</a:t>
            </a:r>
          </a:p>
          <a:p>
            <a:r>
              <a:rPr lang="it-IT" sz="2400" dirty="0">
                <a:solidFill>
                  <a:schemeClr val="tx2"/>
                </a:solidFill>
              </a:rPr>
              <a:t>Esercita l’attività professionale concordata con attenzione ai descrittori previsti.</a:t>
            </a:r>
          </a:p>
          <a:p>
            <a:endParaRPr lang="it-IT" sz="2400" b="1" dirty="0" smtClean="0">
              <a:solidFill>
                <a:schemeClr val="tx2"/>
              </a:solidFill>
            </a:endParaRPr>
          </a:p>
          <a:p>
            <a:r>
              <a:rPr lang="it-IT" sz="2400" b="1" dirty="0" smtClean="0">
                <a:solidFill>
                  <a:schemeClr val="tx2"/>
                </a:solidFill>
              </a:rPr>
              <a:t>Cosa </a:t>
            </a:r>
            <a:r>
              <a:rPr lang="it-IT" sz="2400" b="1" dirty="0">
                <a:solidFill>
                  <a:schemeClr val="tx2"/>
                </a:solidFill>
              </a:rPr>
              <a:t>fa il tutor quando osserva il docente in anno di prova e formazione? </a:t>
            </a:r>
            <a:endParaRPr lang="it-IT" sz="2400" dirty="0">
              <a:solidFill>
                <a:schemeClr val="tx2"/>
              </a:solidFill>
            </a:endParaRPr>
          </a:p>
          <a:p>
            <a:r>
              <a:rPr lang="it-IT" sz="2400" dirty="0">
                <a:solidFill>
                  <a:schemeClr val="tx2"/>
                </a:solidFill>
              </a:rPr>
              <a:t>Annota punti deboli, punti forti, domande da porre e primi consigli da fornire al docente neo-assunto.</a:t>
            </a:r>
          </a:p>
          <a:p>
            <a:endParaRPr lang="it-IT" b="1" dirty="0">
              <a:solidFill>
                <a:schemeClr val="tx2"/>
              </a:solidFill>
            </a:endParaRPr>
          </a:p>
          <a:p>
            <a:endParaRPr lang="it-IT" b="1" dirty="0" smtClean="0"/>
          </a:p>
          <a:p>
            <a:endParaRPr lang="it-IT" b="1" dirty="0"/>
          </a:p>
          <a:p>
            <a:endParaRPr lang="it-IT" b="1" dirty="0" smtClean="0"/>
          </a:p>
          <a:p>
            <a:endParaRPr lang="it-IT" b="1" dirty="0"/>
          </a:p>
          <a:p>
            <a:endParaRPr lang="it-IT" b="1" dirty="0" smtClean="0"/>
          </a:p>
          <a:p>
            <a:endParaRPr lang="it-IT" b="1" dirty="0"/>
          </a:p>
          <a:p>
            <a:endParaRPr lang="it-IT" dirty="0"/>
          </a:p>
          <a:p>
            <a:endParaRPr lang="it-IT" dirty="0"/>
          </a:p>
        </p:txBody>
      </p:sp>
      <p:sp>
        <p:nvSpPr>
          <p:cNvPr id="7" name="Rettangolo 6"/>
          <p:cNvSpPr/>
          <p:nvPr/>
        </p:nvSpPr>
        <p:spPr>
          <a:xfrm>
            <a:off x="3491880" y="1754493"/>
            <a:ext cx="2016224" cy="57606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2"/>
                </a:solidFill>
              </a:rPr>
              <a:t>tutor</a:t>
            </a:r>
            <a:endParaRPr lang="it-IT" sz="2800" b="1" dirty="0">
              <a:solidFill>
                <a:schemeClr val="tx2"/>
              </a:solidFill>
            </a:endParaRPr>
          </a:p>
        </p:txBody>
      </p:sp>
      <p:pic>
        <p:nvPicPr>
          <p:cNvPr id="10" name="Segnaposto contenuto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1456" y="5696669"/>
            <a:ext cx="1905000" cy="828675"/>
          </a:xfrm>
        </p:spPr>
      </p:pic>
    </p:spTree>
    <p:extLst>
      <p:ext uri="{BB962C8B-B14F-4D97-AF65-F5344CB8AC3E}">
        <p14:creationId xmlns:p14="http://schemas.microsoft.com/office/powerpoint/2010/main" val="1444386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 name="Segnaposto contenuto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79512"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635896" y="2204864"/>
            <a:ext cx="244827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03548" y="1340768"/>
            <a:ext cx="81369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b="1" dirty="0" smtClean="0">
              <a:solidFill>
                <a:schemeClr val="tx2"/>
              </a:solidFill>
            </a:endParaRPr>
          </a:p>
          <a:p>
            <a:endParaRPr lang="it-IT" sz="2400" b="1" dirty="0" smtClean="0">
              <a:solidFill>
                <a:schemeClr val="tx2"/>
              </a:solidFill>
            </a:endParaRPr>
          </a:p>
          <a:p>
            <a:r>
              <a:rPr lang="it-IT" sz="2400" b="1" dirty="0" smtClean="0">
                <a:solidFill>
                  <a:schemeClr val="tx2"/>
                </a:solidFill>
              </a:rPr>
              <a:t>Cosa </a:t>
            </a:r>
            <a:r>
              <a:rPr lang="it-IT" sz="2400" b="1" dirty="0">
                <a:solidFill>
                  <a:schemeClr val="tx2"/>
                </a:solidFill>
              </a:rPr>
              <a:t>fa il docente in </a:t>
            </a:r>
            <a:r>
              <a:rPr lang="it-IT" sz="2400" b="1" dirty="0" smtClean="0">
                <a:solidFill>
                  <a:schemeClr val="tx2"/>
                </a:solidFill>
              </a:rPr>
              <a:t>periodo </a:t>
            </a:r>
            <a:r>
              <a:rPr lang="it-IT" sz="2400" b="1" dirty="0">
                <a:solidFill>
                  <a:schemeClr val="tx2"/>
                </a:solidFill>
              </a:rPr>
              <a:t>di </a:t>
            </a:r>
            <a:r>
              <a:rPr lang="it-IT" sz="2400" b="1" dirty="0" smtClean="0">
                <a:solidFill>
                  <a:schemeClr val="tx2"/>
                </a:solidFill>
              </a:rPr>
              <a:t>formazione e prova </a:t>
            </a:r>
            <a:r>
              <a:rPr lang="it-IT" sz="2400" b="1" dirty="0">
                <a:solidFill>
                  <a:schemeClr val="tx2"/>
                </a:solidFill>
              </a:rPr>
              <a:t>quando osserva il tutor</a:t>
            </a:r>
            <a:r>
              <a:rPr lang="it-IT" sz="2400" b="1" dirty="0" smtClean="0">
                <a:solidFill>
                  <a:schemeClr val="tx2"/>
                </a:solidFill>
              </a:rPr>
              <a:t>?</a:t>
            </a:r>
          </a:p>
          <a:p>
            <a:endParaRPr lang="it-IT" sz="2400" dirty="0">
              <a:solidFill>
                <a:schemeClr val="tx2"/>
              </a:solidFill>
            </a:endParaRPr>
          </a:p>
          <a:p>
            <a:pPr algn="just"/>
            <a:r>
              <a:rPr lang="it-IT" sz="2400" dirty="0" smtClean="0">
                <a:solidFill>
                  <a:schemeClr val="tx2"/>
                </a:solidFill>
              </a:rPr>
              <a:t>Prende nota degli elementi </a:t>
            </a:r>
            <a:r>
              <a:rPr lang="it-IT" sz="2400" dirty="0">
                <a:solidFill>
                  <a:schemeClr val="tx2"/>
                </a:solidFill>
              </a:rPr>
              <a:t>di qualità </a:t>
            </a:r>
            <a:r>
              <a:rPr lang="it-IT" sz="2400" dirty="0" smtClean="0">
                <a:solidFill>
                  <a:schemeClr val="tx2"/>
                </a:solidFill>
              </a:rPr>
              <a:t>riscontrati </a:t>
            </a:r>
            <a:r>
              <a:rPr lang="it-IT" sz="2400" dirty="0">
                <a:solidFill>
                  <a:schemeClr val="tx2"/>
                </a:solidFill>
              </a:rPr>
              <a:t>nell’attività del </a:t>
            </a:r>
            <a:r>
              <a:rPr lang="it-IT" sz="2400" dirty="0" smtClean="0">
                <a:solidFill>
                  <a:schemeClr val="tx2"/>
                </a:solidFill>
              </a:rPr>
              <a:t>tutor; </a:t>
            </a:r>
            <a:r>
              <a:rPr lang="it-IT" sz="2400" dirty="0">
                <a:solidFill>
                  <a:schemeClr val="tx2"/>
                </a:solidFill>
              </a:rPr>
              <a:t>individua o fa ipotesi sul meccanismo che li ha </a:t>
            </a:r>
            <a:r>
              <a:rPr lang="it-IT" sz="2400" dirty="0" smtClean="0">
                <a:solidFill>
                  <a:schemeClr val="tx2"/>
                </a:solidFill>
              </a:rPr>
              <a:t>prodotti; </a:t>
            </a:r>
            <a:r>
              <a:rPr lang="it-IT" sz="2400" dirty="0">
                <a:solidFill>
                  <a:schemeClr val="tx2"/>
                </a:solidFill>
              </a:rPr>
              <a:t>annota domande da </a:t>
            </a:r>
            <a:r>
              <a:rPr lang="it-IT" sz="2400" dirty="0" smtClean="0">
                <a:solidFill>
                  <a:schemeClr val="tx2"/>
                </a:solidFill>
              </a:rPr>
              <a:t>rivolgere </a:t>
            </a:r>
            <a:r>
              <a:rPr lang="it-IT" sz="2400" dirty="0">
                <a:solidFill>
                  <a:schemeClr val="tx2"/>
                </a:solidFill>
              </a:rPr>
              <a:t>al tutor; in seguito al confronto professionale che si </a:t>
            </a:r>
            <a:r>
              <a:rPr lang="it-IT" sz="2400" dirty="0" smtClean="0">
                <a:solidFill>
                  <a:schemeClr val="tx2"/>
                </a:solidFill>
              </a:rPr>
              <a:t>instaura con il tutor, </a:t>
            </a:r>
            <a:r>
              <a:rPr lang="it-IT" sz="2400" dirty="0">
                <a:solidFill>
                  <a:schemeClr val="tx2"/>
                </a:solidFill>
              </a:rPr>
              <a:t>compie un’autovalutazione della propria azione didattica in termini di punti </a:t>
            </a:r>
            <a:r>
              <a:rPr lang="it-IT" sz="2400" dirty="0" smtClean="0">
                <a:solidFill>
                  <a:schemeClr val="tx2"/>
                </a:solidFill>
              </a:rPr>
              <a:t>di forza e punti di debolezza e </a:t>
            </a:r>
            <a:r>
              <a:rPr lang="it-IT" sz="2400" dirty="0">
                <a:solidFill>
                  <a:schemeClr val="tx2"/>
                </a:solidFill>
              </a:rPr>
              <a:t>di livello di soddisfazione. </a:t>
            </a:r>
          </a:p>
        </p:txBody>
      </p:sp>
      <p:sp>
        <p:nvSpPr>
          <p:cNvPr id="7" name="Rettangolo 6"/>
          <p:cNvSpPr/>
          <p:nvPr/>
        </p:nvSpPr>
        <p:spPr>
          <a:xfrm>
            <a:off x="1907704" y="1628800"/>
            <a:ext cx="5560842" cy="86409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2"/>
                </a:solidFill>
              </a:rPr>
              <a:t>Docente nel periodo di formazione e prova</a:t>
            </a:r>
            <a:endParaRPr lang="it-IT" sz="3200" b="1" dirty="0">
              <a:solidFill>
                <a:schemeClr val="tx2"/>
              </a:solidFill>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234" y="5840685"/>
            <a:ext cx="1905000" cy="828675"/>
          </a:xfrm>
          <a:prstGeom prst="rect">
            <a:avLst/>
          </a:prstGeom>
        </p:spPr>
      </p:pic>
      <p:sp>
        <p:nvSpPr>
          <p:cNvPr id="9" name="Rettangolo 8"/>
          <p:cNvSpPr/>
          <p:nvPr/>
        </p:nvSpPr>
        <p:spPr>
          <a:xfrm>
            <a:off x="1910656" y="332656"/>
            <a:ext cx="5560842" cy="864096"/>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bg1"/>
                </a:solidFill>
              </a:rPr>
              <a:t>OSSERVAZIONE RECIPROCA</a:t>
            </a:r>
            <a:endParaRPr lang="it-IT" sz="3200" b="1" dirty="0">
              <a:solidFill>
                <a:schemeClr val="bg1"/>
              </a:solidFill>
            </a:endParaRPr>
          </a:p>
        </p:txBody>
      </p:sp>
    </p:spTree>
    <p:extLst>
      <p:ext uri="{BB962C8B-B14F-4D97-AF65-F5344CB8AC3E}">
        <p14:creationId xmlns:p14="http://schemas.microsoft.com/office/powerpoint/2010/main" val="195933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0246" y="5589240"/>
            <a:ext cx="1905000" cy="828675"/>
          </a:xfrm>
        </p:spPr>
      </p:pic>
      <p:sp>
        <p:nvSpPr>
          <p:cNvPr id="4" name="Rettangolo 3"/>
          <p:cNvSpPr/>
          <p:nvPr/>
        </p:nvSpPr>
        <p:spPr>
          <a:xfrm>
            <a:off x="246786" y="188640"/>
            <a:ext cx="8784976"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755576" y="404664"/>
            <a:ext cx="7704856" cy="10801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QUAL È LA FUNZIONE DEL</a:t>
            </a:r>
          </a:p>
          <a:p>
            <a:pPr algn="ctr"/>
            <a:r>
              <a:rPr lang="it-IT" sz="3200" b="1" dirty="0" smtClean="0"/>
              <a:t> </a:t>
            </a:r>
            <a:r>
              <a:rPr lang="it-IT" sz="3200" b="1" dirty="0"/>
              <a:t>DOCENTE TUTOR ?</a:t>
            </a:r>
          </a:p>
        </p:txBody>
      </p:sp>
      <p:sp>
        <p:nvSpPr>
          <p:cNvPr id="6" name="Rettangolo 5"/>
          <p:cNvSpPr/>
          <p:nvPr/>
        </p:nvSpPr>
        <p:spPr>
          <a:xfrm>
            <a:off x="467544" y="1916832"/>
            <a:ext cx="8352928" cy="46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it-IT" sz="2800" dirty="0">
                <a:solidFill>
                  <a:schemeClr val="tx2"/>
                </a:solidFill>
              </a:rPr>
              <a:t>A</a:t>
            </a:r>
            <a:r>
              <a:rPr lang="it-IT" sz="2800" dirty="0" smtClean="0">
                <a:solidFill>
                  <a:schemeClr val="tx2"/>
                </a:solidFill>
              </a:rPr>
              <a:t>ccoglie </a:t>
            </a:r>
            <a:r>
              <a:rPr lang="it-IT" sz="2800" dirty="0">
                <a:solidFill>
                  <a:schemeClr val="tx2"/>
                </a:solidFill>
              </a:rPr>
              <a:t>il neo-assunto nella comunità </a:t>
            </a:r>
            <a:r>
              <a:rPr lang="it-IT" sz="2800" dirty="0" smtClean="0">
                <a:solidFill>
                  <a:schemeClr val="tx2"/>
                </a:solidFill>
              </a:rPr>
              <a:t>professionale;</a:t>
            </a:r>
            <a:endParaRPr lang="it-IT" sz="2800" dirty="0">
              <a:solidFill>
                <a:schemeClr val="tx2"/>
              </a:solidFill>
            </a:endParaRPr>
          </a:p>
          <a:p>
            <a:pPr marL="457200" indent="-457200">
              <a:buFont typeface="Wingdings" panose="05000000000000000000" pitchFamily="2" charset="2"/>
              <a:buChar char="Ø"/>
            </a:pPr>
            <a:endParaRPr lang="it-IT" sz="2800" dirty="0">
              <a:solidFill>
                <a:schemeClr val="tx2"/>
              </a:solidFill>
            </a:endParaRPr>
          </a:p>
          <a:p>
            <a:pPr marL="457200" indent="-457200">
              <a:buFont typeface="Wingdings" panose="05000000000000000000" pitchFamily="2" charset="2"/>
              <a:buChar char="Ø"/>
            </a:pPr>
            <a:r>
              <a:rPr lang="it-IT" sz="2800" dirty="0">
                <a:solidFill>
                  <a:schemeClr val="tx2"/>
                </a:solidFill>
              </a:rPr>
              <a:t>favorisce la sua partecipazione </a:t>
            </a:r>
            <a:r>
              <a:rPr lang="it-IT" sz="2800" dirty="0" smtClean="0">
                <a:solidFill>
                  <a:schemeClr val="tx2"/>
                </a:solidFill>
              </a:rPr>
              <a:t>ai </a:t>
            </a:r>
            <a:r>
              <a:rPr lang="it-IT" sz="2800" dirty="0">
                <a:solidFill>
                  <a:schemeClr val="tx2"/>
                </a:solidFill>
              </a:rPr>
              <a:t>diversi momenti della vita  collegiale della </a:t>
            </a:r>
            <a:r>
              <a:rPr lang="it-IT" sz="2800" dirty="0" smtClean="0">
                <a:solidFill>
                  <a:schemeClr val="tx2"/>
                </a:solidFill>
              </a:rPr>
              <a:t>scuola;</a:t>
            </a:r>
            <a:endParaRPr lang="it-IT" sz="2800" dirty="0">
              <a:solidFill>
                <a:schemeClr val="tx2"/>
              </a:solidFill>
            </a:endParaRPr>
          </a:p>
          <a:p>
            <a:pPr marL="457200" indent="-457200">
              <a:buFont typeface="Wingdings" panose="05000000000000000000" pitchFamily="2" charset="2"/>
              <a:buChar char="Ø"/>
            </a:pPr>
            <a:endParaRPr lang="it-IT" sz="2800" dirty="0">
              <a:solidFill>
                <a:schemeClr val="tx2"/>
              </a:solidFill>
            </a:endParaRPr>
          </a:p>
          <a:p>
            <a:pPr marL="457200" indent="-457200">
              <a:buFont typeface="Wingdings" panose="05000000000000000000" pitchFamily="2" charset="2"/>
              <a:buChar char="Ø"/>
            </a:pPr>
            <a:r>
              <a:rPr lang="it-IT" sz="2800" dirty="0">
                <a:solidFill>
                  <a:schemeClr val="tx2"/>
                </a:solidFill>
              </a:rPr>
              <a:t>esercita ogni utile forma di  </a:t>
            </a:r>
            <a:r>
              <a:rPr lang="it-IT" sz="2800" b="1" u="sng" dirty="0">
                <a:solidFill>
                  <a:schemeClr val="tx2"/>
                </a:solidFill>
              </a:rPr>
              <a:t>ascolto</a:t>
            </a:r>
            <a:r>
              <a:rPr lang="it-IT" sz="2800" dirty="0">
                <a:solidFill>
                  <a:schemeClr val="tx2"/>
                </a:solidFill>
              </a:rPr>
              <a:t>, </a:t>
            </a:r>
            <a:r>
              <a:rPr lang="it-IT" sz="2800" b="1" u="sng" dirty="0">
                <a:solidFill>
                  <a:schemeClr val="tx2"/>
                </a:solidFill>
              </a:rPr>
              <a:t>consulenza</a:t>
            </a:r>
            <a:r>
              <a:rPr lang="it-IT" sz="2800" dirty="0">
                <a:solidFill>
                  <a:schemeClr val="tx2"/>
                </a:solidFill>
              </a:rPr>
              <a:t>, </a:t>
            </a:r>
            <a:r>
              <a:rPr lang="it-IT" sz="2800" b="1" u="sng" dirty="0">
                <a:solidFill>
                  <a:schemeClr val="tx2"/>
                </a:solidFill>
              </a:rPr>
              <a:t>collaborazione</a:t>
            </a:r>
            <a:r>
              <a:rPr lang="it-IT" sz="2800" dirty="0">
                <a:solidFill>
                  <a:schemeClr val="tx2"/>
                </a:solidFill>
              </a:rPr>
              <a:t> per migliorare la qualità e l’efficacia </a:t>
            </a:r>
            <a:r>
              <a:rPr lang="it-IT" sz="2800" dirty="0" smtClean="0">
                <a:solidFill>
                  <a:schemeClr val="tx2"/>
                </a:solidFill>
              </a:rPr>
              <a:t>dell’insegnamento</a:t>
            </a:r>
            <a:r>
              <a:rPr lang="it-IT" dirty="0" smtClean="0">
                <a:solidFill>
                  <a:schemeClr val="tx2"/>
                </a:solidFill>
              </a:rPr>
              <a:t>.</a:t>
            </a:r>
          </a:p>
          <a:p>
            <a:pPr marL="285750" indent="-285750">
              <a:buFontTx/>
              <a:buChar char="-"/>
            </a:pPr>
            <a:endParaRPr lang="it-IT" dirty="0">
              <a:solidFill>
                <a:schemeClr val="tx2"/>
              </a:solidFill>
            </a:endParaRPr>
          </a:p>
          <a:p>
            <a:r>
              <a:rPr lang="it-IT" dirty="0">
                <a:solidFill>
                  <a:schemeClr val="tx2"/>
                </a:solidFill>
              </a:rPr>
              <a:t> </a:t>
            </a:r>
            <a:r>
              <a:rPr lang="it-IT" sz="2400" dirty="0">
                <a:solidFill>
                  <a:schemeClr val="tx2"/>
                </a:solidFill>
              </a:rPr>
              <a:t>(art. </a:t>
            </a:r>
            <a:r>
              <a:rPr lang="it-IT" sz="2400" dirty="0" smtClean="0">
                <a:solidFill>
                  <a:schemeClr val="tx2"/>
                </a:solidFill>
              </a:rPr>
              <a:t>12, </a:t>
            </a:r>
            <a:r>
              <a:rPr lang="it-IT" sz="2400" dirty="0">
                <a:solidFill>
                  <a:schemeClr val="tx2"/>
                </a:solidFill>
              </a:rPr>
              <a:t>comma </a:t>
            </a:r>
            <a:r>
              <a:rPr lang="it-IT" sz="2400" dirty="0" smtClean="0">
                <a:solidFill>
                  <a:schemeClr val="tx2"/>
                </a:solidFill>
              </a:rPr>
              <a:t>4,  </a:t>
            </a:r>
            <a:r>
              <a:rPr lang="it-IT" sz="2400" dirty="0">
                <a:solidFill>
                  <a:schemeClr val="tx2"/>
                </a:solidFill>
              </a:rPr>
              <a:t>D. M. 850/2015)</a:t>
            </a:r>
          </a:p>
          <a:p>
            <a:endParaRPr lang="it-IT" dirty="0">
              <a:solidFill>
                <a:schemeClr val="tx2"/>
              </a:solidFill>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401" y="5696669"/>
            <a:ext cx="1905000" cy="828675"/>
          </a:xfrm>
          <a:prstGeom prst="rect">
            <a:avLst/>
          </a:prstGeom>
        </p:spPr>
      </p:pic>
    </p:spTree>
    <p:extLst>
      <p:ext uri="{BB962C8B-B14F-4D97-AF65-F5344CB8AC3E}">
        <p14:creationId xmlns:p14="http://schemas.microsoft.com/office/powerpoint/2010/main" val="149950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640960"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863588" y="476672"/>
            <a:ext cx="7416824" cy="100811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IL PARADIGMA DELLA COMUNITÀ DI </a:t>
            </a:r>
            <a:r>
              <a:rPr lang="it-IT" sz="2800" b="1" dirty="0" smtClean="0"/>
              <a:t>PRATICHE</a:t>
            </a:r>
            <a:endParaRPr lang="it-IT" sz="2800" b="1" dirty="0"/>
          </a:p>
        </p:txBody>
      </p:sp>
      <p:sp>
        <p:nvSpPr>
          <p:cNvPr id="6" name="Rettangolo 5"/>
          <p:cNvSpPr/>
          <p:nvPr/>
        </p:nvSpPr>
        <p:spPr>
          <a:xfrm>
            <a:off x="683568" y="1772816"/>
            <a:ext cx="7992888" cy="4824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dirty="0" smtClean="0">
                <a:solidFill>
                  <a:schemeClr val="tx2"/>
                </a:solidFill>
              </a:rPr>
              <a:t>Una </a:t>
            </a:r>
            <a:r>
              <a:rPr lang="it-IT" sz="3200" dirty="0">
                <a:solidFill>
                  <a:schemeClr val="tx2"/>
                </a:solidFill>
              </a:rPr>
              <a:t>parte </a:t>
            </a:r>
            <a:r>
              <a:rPr lang="it-IT" sz="3200" dirty="0" smtClean="0">
                <a:solidFill>
                  <a:schemeClr val="tx2"/>
                </a:solidFill>
              </a:rPr>
              <a:t>essenziale della </a:t>
            </a:r>
            <a:r>
              <a:rPr lang="it-IT" sz="3200" dirty="0">
                <a:solidFill>
                  <a:schemeClr val="tx2"/>
                </a:solidFill>
              </a:rPr>
              <a:t>professionalità del </a:t>
            </a:r>
            <a:r>
              <a:rPr lang="it-IT" sz="3200" i="1" dirty="0">
                <a:solidFill>
                  <a:schemeClr val="tx2"/>
                </a:solidFill>
              </a:rPr>
              <a:t>tutor </a:t>
            </a:r>
            <a:r>
              <a:rPr lang="it-IT" sz="3200" dirty="0" smtClean="0">
                <a:solidFill>
                  <a:schemeClr val="tx2"/>
                </a:solidFill>
              </a:rPr>
              <a:t>si esplica nel capire </a:t>
            </a:r>
            <a:r>
              <a:rPr lang="it-IT" sz="3200" dirty="0">
                <a:solidFill>
                  <a:schemeClr val="tx2"/>
                </a:solidFill>
              </a:rPr>
              <a:t>e mediare </a:t>
            </a:r>
            <a:r>
              <a:rPr lang="it-IT" sz="3200" dirty="0" smtClean="0">
                <a:solidFill>
                  <a:schemeClr val="tx2"/>
                </a:solidFill>
              </a:rPr>
              <a:t>situazioni, nel risolvere problemi, nel  </a:t>
            </a:r>
            <a:r>
              <a:rPr lang="it-IT" sz="3200" dirty="0">
                <a:solidFill>
                  <a:schemeClr val="tx2"/>
                </a:solidFill>
              </a:rPr>
              <a:t>contribuire alla costruzione di un contesto </a:t>
            </a:r>
            <a:r>
              <a:rPr lang="it-IT" sz="3200" dirty="0" smtClean="0">
                <a:solidFill>
                  <a:schemeClr val="tx2"/>
                </a:solidFill>
              </a:rPr>
              <a:t>collaborativo.</a:t>
            </a:r>
          </a:p>
          <a:p>
            <a:endParaRPr lang="it-IT" sz="2400"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423" y="5912693"/>
            <a:ext cx="1905000" cy="828675"/>
          </a:xfrm>
          <a:prstGeom prst="rect">
            <a:avLst/>
          </a:prstGeom>
        </p:spPr>
      </p:pic>
    </p:spTree>
    <p:extLst>
      <p:ext uri="{BB962C8B-B14F-4D97-AF65-F5344CB8AC3E}">
        <p14:creationId xmlns:p14="http://schemas.microsoft.com/office/powerpoint/2010/main" val="3160653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07504" y="116632"/>
            <a:ext cx="8928992" cy="66247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60174" y="404664"/>
            <a:ext cx="8640960" cy="6192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b="1" dirty="0" smtClean="0">
              <a:solidFill>
                <a:schemeClr val="tx1"/>
              </a:solidFill>
            </a:endParaRPr>
          </a:p>
          <a:p>
            <a:pPr algn="ctr"/>
            <a:r>
              <a:rPr lang="it-IT" sz="3200" b="1" dirty="0" smtClean="0">
                <a:solidFill>
                  <a:schemeClr val="tx2"/>
                </a:solidFill>
              </a:rPr>
              <a:t>Dall’empatia all’assertività</a:t>
            </a:r>
          </a:p>
          <a:p>
            <a:pPr algn="ctr"/>
            <a:endParaRPr lang="it-IT" sz="3200" b="1" dirty="0">
              <a:solidFill>
                <a:schemeClr val="tx1"/>
              </a:solidFill>
            </a:endParaRPr>
          </a:p>
          <a:p>
            <a:r>
              <a:rPr lang="it-IT" sz="2400" dirty="0">
                <a:solidFill>
                  <a:schemeClr val="tx2"/>
                </a:solidFill>
              </a:rPr>
              <a:t>-</a:t>
            </a:r>
            <a:r>
              <a:rPr lang="it-IT" sz="2400" i="1" dirty="0">
                <a:solidFill>
                  <a:schemeClr val="tx2"/>
                </a:solidFill>
              </a:rPr>
              <a:t>La formazione come accompagnamento, autorevole e competente</a:t>
            </a:r>
          </a:p>
          <a:p>
            <a:r>
              <a:rPr lang="it-IT" sz="2400" i="1" dirty="0">
                <a:solidFill>
                  <a:schemeClr val="tx2"/>
                </a:solidFill>
              </a:rPr>
              <a:t>-Il docente neo-assunto come protagonista della formazione</a:t>
            </a:r>
          </a:p>
          <a:p>
            <a:r>
              <a:rPr lang="it-IT" sz="2400" i="1" dirty="0">
                <a:solidFill>
                  <a:schemeClr val="tx2"/>
                </a:solidFill>
              </a:rPr>
              <a:t>-Il formatore come tutor: supervisione professionale</a:t>
            </a:r>
          </a:p>
          <a:p>
            <a:r>
              <a:rPr lang="it-IT" sz="2400" i="1" dirty="0">
                <a:solidFill>
                  <a:schemeClr val="tx2"/>
                </a:solidFill>
              </a:rPr>
              <a:t>-Ascolto, empatia, rispetto, sospensione del giudizio:</a:t>
            </a:r>
          </a:p>
          <a:p>
            <a:r>
              <a:rPr lang="it-IT" sz="2400" i="1" dirty="0">
                <a:solidFill>
                  <a:schemeClr val="tx2"/>
                </a:solidFill>
              </a:rPr>
              <a:t>per promuovere abilità pro-sociali e capacità metacognitive</a:t>
            </a:r>
          </a:p>
          <a:p>
            <a:r>
              <a:rPr lang="it-IT" sz="2400" i="1" dirty="0">
                <a:solidFill>
                  <a:schemeClr val="tx2"/>
                </a:solidFill>
              </a:rPr>
              <a:t>-Incrementare il lavoro collaborativo tra docenti</a:t>
            </a:r>
          </a:p>
          <a:p>
            <a:r>
              <a:rPr lang="it-IT" sz="2400" i="1" dirty="0">
                <a:solidFill>
                  <a:schemeClr val="tx2"/>
                </a:solidFill>
              </a:rPr>
              <a:t>-Costruire la comunità professionale</a:t>
            </a:r>
            <a:r>
              <a:rPr lang="it-IT" sz="2400" i="1" dirty="0" smtClean="0">
                <a:solidFill>
                  <a:schemeClr val="tx2"/>
                </a:solidFill>
              </a:rPr>
              <a:t>.</a:t>
            </a:r>
          </a:p>
          <a:p>
            <a:endParaRPr lang="it-IT" sz="2400" dirty="0" smtClean="0">
              <a:solidFill>
                <a:schemeClr val="tx2"/>
              </a:solidFill>
            </a:endParaRPr>
          </a:p>
          <a:p>
            <a:r>
              <a:rPr lang="it-IT" sz="2400" dirty="0" smtClean="0">
                <a:solidFill>
                  <a:schemeClr val="tx2"/>
                </a:solidFill>
              </a:rPr>
              <a:t>(Cerini)</a:t>
            </a:r>
            <a:endParaRPr lang="it-IT" sz="2400" dirty="0">
              <a:solidFill>
                <a:schemeClr val="tx2"/>
              </a:solidFill>
            </a:endParaRPr>
          </a:p>
        </p:txBody>
      </p:sp>
      <p:sp>
        <p:nvSpPr>
          <p:cNvPr id="6" name="Rettangolo 5"/>
          <p:cNvSpPr/>
          <p:nvPr/>
        </p:nvSpPr>
        <p:spPr>
          <a:xfrm>
            <a:off x="2483768" y="620688"/>
            <a:ext cx="4176464" cy="9361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solidFill>
                  <a:schemeClr val="bg1"/>
                </a:solidFill>
              </a:rPr>
              <a:t>IL PEER TEACHING</a:t>
            </a:r>
            <a:endParaRPr lang="it-IT" sz="3600" b="1" dirty="0">
              <a:solidFill>
                <a:schemeClr val="bg1"/>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705" y="5768676"/>
            <a:ext cx="1905000" cy="828675"/>
          </a:xfrm>
          <a:prstGeom prst="rect">
            <a:avLst/>
          </a:prstGeom>
        </p:spPr>
      </p:pic>
    </p:spTree>
    <p:extLst>
      <p:ext uri="{BB962C8B-B14F-4D97-AF65-F5344CB8AC3E}">
        <p14:creationId xmlns:p14="http://schemas.microsoft.com/office/powerpoint/2010/main" val="1633560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260648"/>
            <a:ext cx="8640960"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755576" y="548680"/>
            <a:ext cx="7632848" cy="10801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IL FEEDBACK </a:t>
            </a:r>
            <a:r>
              <a:rPr lang="it-IT" sz="3200" b="1" dirty="0"/>
              <a:t>FORMATIVO TRA </a:t>
            </a:r>
            <a:r>
              <a:rPr lang="it-IT" sz="3200" b="1" dirty="0" smtClean="0"/>
              <a:t>PARI</a:t>
            </a:r>
            <a:endParaRPr lang="it-IT" sz="3200" b="1" dirty="0"/>
          </a:p>
        </p:txBody>
      </p:sp>
      <p:sp>
        <p:nvSpPr>
          <p:cNvPr id="6" name="Rettangolo 5"/>
          <p:cNvSpPr/>
          <p:nvPr/>
        </p:nvSpPr>
        <p:spPr>
          <a:xfrm>
            <a:off x="467544" y="1816224"/>
            <a:ext cx="8208912" cy="4536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dirty="0" smtClean="0">
                <a:solidFill>
                  <a:schemeClr val="tx2"/>
                </a:solidFill>
              </a:rPr>
              <a:t>Fondamentale è </a:t>
            </a:r>
            <a:r>
              <a:rPr lang="it-IT" sz="2800" dirty="0">
                <a:solidFill>
                  <a:schemeClr val="tx2"/>
                </a:solidFill>
              </a:rPr>
              <a:t>capacità del docente tutor </a:t>
            </a:r>
            <a:r>
              <a:rPr lang="it-IT" sz="2800" dirty="0" smtClean="0">
                <a:solidFill>
                  <a:schemeClr val="tx2"/>
                </a:solidFill>
              </a:rPr>
              <a:t>di osservare e di </a:t>
            </a:r>
            <a:r>
              <a:rPr lang="it-IT" sz="2800" dirty="0">
                <a:solidFill>
                  <a:schemeClr val="tx2"/>
                </a:solidFill>
              </a:rPr>
              <a:t>usare un linguaggio </a:t>
            </a:r>
            <a:r>
              <a:rPr lang="it-IT" sz="2800" dirty="0" smtClean="0">
                <a:solidFill>
                  <a:schemeClr val="tx2"/>
                </a:solidFill>
              </a:rPr>
              <a:t>rispettoso e mai giudicante.</a:t>
            </a:r>
            <a:endParaRPr lang="it-IT" sz="2800" dirty="0">
              <a:solidFill>
                <a:schemeClr val="tx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456" y="5552653"/>
            <a:ext cx="1905000" cy="828675"/>
          </a:xfrm>
          <a:prstGeom prst="rect">
            <a:avLst/>
          </a:prstGeom>
        </p:spPr>
      </p:pic>
    </p:spTree>
    <p:extLst>
      <p:ext uri="{BB962C8B-B14F-4D97-AF65-F5344CB8AC3E}">
        <p14:creationId xmlns:p14="http://schemas.microsoft.com/office/powerpoint/2010/main" val="3401851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79512" y="260648"/>
            <a:ext cx="8784976"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899592" y="620688"/>
            <a:ext cx="7272808" cy="9361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t>IL FEEDBACK FORMATIVO TRA PARI</a:t>
            </a:r>
          </a:p>
        </p:txBody>
      </p:sp>
      <p:sp>
        <p:nvSpPr>
          <p:cNvPr id="6" name="Rettangolo 5"/>
          <p:cNvSpPr/>
          <p:nvPr/>
        </p:nvSpPr>
        <p:spPr>
          <a:xfrm>
            <a:off x="683568" y="1988840"/>
            <a:ext cx="7704856"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smtClean="0">
                <a:solidFill>
                  <a:schemeClr val="tx2"/>
                </a:solidFill>
              </a:rPr>
              <a:t>Il docente tutor dovrà:</a:t>
            </a:r>
          </a:p>
          <a:p>
            <a:endParaRPr lang="it-IT" sz="2800" b="1" dirty="0" smtClean="0">
              <a:solidFill>
                <a:schemeClr val="tx2"/>
              </a:solidFill>
            </a:endParaRPr>
          </a:p>
          <a:p>
            <a:pPr marL="457200" indent="-457200">
              <a:buFont typeface="Wingdings" panose="05000000000000000000" pitchFamily="2" charset="2"/>
              <a:buChar char="Ø"/>
            </a:pPr>
            <a:r>
              <a:rPr lang="it-IT" sz="2800" b="1" dirty="0">
                <a:solidFill>
                  <a:schemeClr val="tx2"/>
                </a:solidFill>
              </a:rPr>
              <a:t>f</a:t>
            </a:r>
            <a:r>
              <a:rPr lang="it-IT" sz="2800" b="1" dirty="0" smtClean="0">
                <a:solidFill>
                  <a:schemeClr val="tx2"/>
                </a:solidFill>
              </a:rPr>
              <a:t>avorire</a:t>
            </a:r>
            <a:endParaRPr lang="it-IT" sz="2800" b="1" dirty="0">
              <a:solidFill>
                <a:schemeClr val="tx2"/>
              </a:solidFill>
            </a:endParaRPr>
          </a:p>
          <a:p>
            <a:pPr marL="457200" indent="-457200">
              <a:buFont typeface="Wingdings" panose="05000000000000000000" pitchFamily="2" charset="2"/>
              <a:buChar char="Ø"/>
            </a:pPr>
            <a:r>
              <a:rPr lang="it-IT" sz="2800" b="1" dirty="0">
                <a:solidFill>
                  <a:schemeClr val="tx2"/>
                </a:solidFill>
              </a:rPr>
              <a:t>s</a:t>
            </a:r>
            <a:r>
              <a:rPr lang="it-IT" sz="2800" b="1" dirty="0" smtClean="0">
                <a:solidFill>
                  <a:schemeClr val="tx2"/>
                </a:solidFill>
              </a:rPr>
              <a:t>ostenere</a:t>
            </a:r>
            <a:endParaRPr lang="it-IT" sz="2800" b="1" dirty="0">
              <a:solidFill>
                <a:schemeClr val="tx2"/>
              </a:solidFill>
            </a:endParaRPr>
          </a:p>
          <a:p>
            <a:pPr marL="457200" indent="-457200">
              <a:buFont typeface="Wingdings" panose="05000000000000000000" pitchFamily="2" charset="2"/>
              <a:buChar char="Ø"/>
            </a:pPr>
            <a:r>
              <a:rPr lang="it-IT" sz="2800" b="1" dirty="0">
                <a:solidFill>
                  <a:schemeClr val="tx2"/>
                </a:solidFill>
              </a:rPr>
              <a:t>a</a:t>
            </a:r>
            <a:r>
              <a:rPr lang="it-IT" sz="2800" b="1" dirty="0" smtClean="0">
                <a:solidFill>
                  <a:schemeClr val="tx2"/>
                </a:solidFill>
              </a:rPr>
              <a:t>ccompagnare  </a:t>
            </a:r>
            <a:endParaRPr lang="it-IT" sz="2800" b="1" dirty="0">
              <a:solidFill>
                <a:schemeClr val="tx2"/>
              </a:solidFill>
            </a:endParaRPr>
          </a:p>
          <a:p>
            <a:endParaRPr lang="it-IT" sz="2800" b="1" dirty="0">
              <a:solidFill>
                <a:schemeClr val="tx2"/>
              </a:solidFill>
            </a:endParaRPr>
          </a:p>
          <a:p>
            <a:r>
              <a:rPr lang="it-IT" sz="2800" dirty="0">
                <a:solidFill>
                  <a:schemeClr val="tx2"/>
                </a:solidFill>
              </a:rPr>
              <a:t>i</a:t>
            </a:r>
            <a:r>
              <a:rPr lang="it-IT" sz="2800" dirty="0" smtClean="0">
                <a:solidFill>
                  <a:schemeClr val="tx2"/>
                </a:solidFill>
              </a:rPr>
              <a:t>l docente nel periodo di formazione e prova.</a:t>
            </a:r>
            <a:endParaRPr lang="it-IT" sz="2800" dirty="0">
              <a:solidFill>
                <a:schemeClr val="tx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40685"/>
            <a:ext cx="1905000" cy="828675"/>
          </a:xfrm>
          <a:prstGeom prst="rect">
            <a:avLst/>
          </a:prstGeom>
        </p:spPr>
      </p:pic>
    </p:spTree>
    <p:extLst>
      <p:ext uri="{BB962C8B-B14F-4D97-AF65-F5344CB8AC3E}">
        <p14:creationId xmlns:p14="http://schemas.microsoft.com/office/powerpoint/2010/main" val="4244241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50963"/>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a:solidFill>
                <a:schemeClr val="tx2"/>
              </a:solidFill>
            </a:endParaRPr>
          </a:p>
          <a:p>
            <a:r>
              <a:rPr lang="it-IT" sz="2000" i="1" dirty="0" smtClean="0">
                <a:solidFill>
                  <a:schemeClr val="tx2"/>
                </a:solidFill>
              </a:rPr>
              <a:t>4</a:t>
            </a:r>
            <a:r>
              <a:rPr lang="it-IT" sz="2000" i="1" dirty="0" smtClean="0">
                <a:solidFill>
                  <a:srgbClr val="002060"/>
                </a:solidFill>
              </a:rPr>
              <a:t>. </a:t>
            </a:r>
            <a:r>
              <a:rPr lang="it-IT" sz="2000" i="1" dirty="0">
                <a:solidFill>
                  <a:srgbClr val="002060"/>
                </a:solidFill>
              </a:rPr>
              <a:t>Al termine del periodo di formazione e prova, il docente neo-assunto, con la supervisione del docente tutor, traccia un nuovo bilancio di competenze per registrare i progressi di professionalità, l’impatto delle azioni formative realizzate, gli sviluppi ulteriori da ipotizzare</a:t>
            </a:r>
            <a:r>
              <a:rPr lang="it-IT" sz="2000" i="1" dirty="0" smtClean="0">
                <a:solidFill>
                  <a:srgbClr val="002060"/>
                </a:solidFill>
              </a:rPr>
              <a:t>.</a:t>
            </a:r>
          </a:p>
          <a:p>
            <a:endParaRPr lang="it-IT" sz="2000" dirty="0">
              <a:solidFill>
                <a:srgbClr val="002060"/>
              </a:solidFill>
            </a:endParaRPr>
          </a:p>
          <a:p>
            <a:endParaRPr lang="it-IT" sz="2000" dirty="0" smtClean="0">
              <a:solidFill>
                <a:srgbClr val="002060"/>
              </a:solidFill>
            </a:endParaRPr>
          </a:p>
          <a:p>
            <a:endParaRPr lang="it-IT" sz="2000" dirty="0">
              <a:solidFill>
                <a:srgbClr val="002060"/>
              </a:solidFill>
            </a:endParaRPr>
          </a:p>
          <a:p>
            <a:endParaRPr lang="it-IT" sz="2000" dirty="0" smtClean="0">
              <a:solidFill>
                <a:srgbClr val="002060"/>
              </a:solidFill>
            </a:endParaRPr>
          </a:p>
          <a:p>
            <a:r>
              <a:rPr lang="it-IT" sz="2000" dirty="0" smtClean="0">
                <a:solidFill>
                  <a:srgbClr val="002060"/>
                </a:solidFill>
              </a:rPr>
              <a:t> </a:t>
            </a:r>
            <a:endParaRPr lang="it-IT" sz="2000" b="1" i="1" dirty="0">
              <a:solidFill>
                <a:srgbClr val="002060"/>
              </a:solidFill>
            </a:endParaRPr>
          </a:p>
          <a:p>
            <a:r>
              <a:rPr lang="it-IT" sz="2000" b="1" u="sng" dirty="0">
                <a:solidFill>
                  <a:schemeClr val="tx2"/>
                </a:solidFill>
              </a:rPr>
              <a:t>(</a:t>
            </a:r>
            <a:r>
              <a:rPr lang="it-IT" sz="2000" b="1" u="sng" dirty="0" smtClean="0">
                <a:solidFill>
                  <a:schemeClr val="tx2"/>
                </a:solidFill>
              </a:rPr>
              <a:t>art.5, comma 4, D.M</a:t>
            </a:r>
            <a:r>
              <a:rPr lang="it-IT" sz="2000" b="1" u="sng" dirty="0">
                <a:solidFill>
                  <a:schemeClr val="tx2"/>
                </a:solidFill>
              </a:rPr>
              <a:t>. 850/2015)</a:t>
            </a:r>
            <a:r>
              <a:rPr lang="it-IT" sz="2000" b="1" dirty="0">
                <a:solidFill>
                  <a:schemeClr val="tx2"/>
                </a:solidFill>
              </a:rPr>
              <a:t> </a:t>
            </a:r>
          </a:p>
        </p:txBody>
      </p:sp>
      <p:sp>
        <p:nvSpPr>
          <p:cNvPr id="5" name="Rettangolo 4"/>
          <p:cNvSpPr/>
          <p:nvPr/>
        </p:nvSpPr>
        <p:spPr>
          <a:xfrm>
            <a:off x="779507" y="332656"/>
            <a:ext cx="7848872" cy="7920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t>IL BILANCIO FINALE DELLE COMPETENZE</a:t>
            </a:r>
            <a:endParaRPr lang="it-IT" sz="2800" i="1"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55559"/>
            <a:ext cx="1905000" cy="828675"/>
          </a:xfrm>
          <a:prstGeom prst="rect">
            <a:avLst/>
          </a:prstGeom>
        </p:spPr>
      </p:pic>
    </p:spTree>
    <p:extLst>
      <p:ext uri="{BB962C8B-B14F-4D97-AF65-F5344CB8AC3E}">
        <p14:creationId xmlns:p14="http://schemas.microsoft.com/office/powerpoint/2010/main" val="5462462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63688" y="548680"/>
            <a:ext cx="5472608" cy="10801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RISULTANZE DELL’ISTRUTTORIA</a:t>
            </a:r>
            <a:endParaRPr lang="it-IT" sz="3200" b="1" dirty="0"/>
          </a:p>
        </p:txBody>
      </p:sp>
      <p:sp>
        <p:nvSpPr>
          <p:cNvPr id="6" name="Rettangolo 5"/>
          <p:cNvSpPr/>
          <p:nvPr/>
        </p:nvSpPr>
        <p:spPr>
          <a:xfrm>
            <a:off x="539552" y="1916832"/>
            <a:ext cx="8136904" cy="4680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i="1" dirty="0" smtClean="0">
                <a:solidFill>
                  <a:schemeClr val="tx2"/>
                </a:solidFill>
              </a:rPr>
              <a:t>[…]il </a:t>
            </a:r>
            <a:r>
              <a:rPr lang="it-IT" sz="2800" i="1" dirty="0">
                <a:solidFill>
                  <a:schemeClr val="tx2"/>
                </a:solidFill>
              </a:rPr>
              <a:t>docente tutor presenta le risultanze emergenti dall’istruttoria compiuta in merito alle attività formative predisposte ed alle esperienze di insegnamento e partecipazione alla vita della scuola del docente </a:t>
            </a:r>
            <a:r>
              <a:rPr lang="it-IT" sz="2800" i="1" dirty="0" smtClean="0">
                <a:solidFill>
                  <a:schemeClr val="tx2"/>
                </a:solidFill>
              </a:rPr>
              <a:t>neo-assunto</a:t>
            </a:r>
            <a:r>
              <a:rPr lang="it-IT" sz="2800" i="1" dirty="0">
                <a:solidFill>
                  <a:schemeClr val="tx2"/>
                </a:solidFill>
              </a:rPr>
              <a:t> </a:t>
            </a:r>
            <a:r>
              <a:rPr lang="it-IT" sz="2800" i="1" dirty="0" smtClean="0">
                <a:solidFill>
                  <a:schemeClr val="tx2"/>
                </a:solidFill>
              </a:rPr>
              <a:t>[…]</a:t>
            </a:r>
          </a:p>
          <a:p>
            <a:pPr algn="just"/>
            <a:endParaRPr lang="it-IT" sz="2800" dirty="0" smtClean="0">
              <a:solidFill>
                <a:schemeClr val="tx2"/>
              </a:solidFill>
            </a:endParaRPr>
          </a:p>
          <a:p>
            <a:pPr algn="just"/>
            <a:endParaRPr lang="it-IT" sz="2800" dirty="0">
              <a:solidFill>
                <a:schemeClr val="tx2"/>
              </a:solidFill>
            </a:endParaRPr>
          </a:p>
          <a:p>
            <a:pPr algn="just"/>
            <a:r>
              <a:rPr lang="it-IT" dirty="0">
                <a:solidFill>
                  <a:schemeClr val="tx2"/>
                </a:solidFill>
              </a:rPr>
              <a:t>(</a:t>
            </a:r>
            <a:r>
              <a:rPr lang="it-IT" u="sng" dirty="0" smtClean="0">
                <a:solidFill>
                  <a:schemeClr val="tx2"/>
                </a:solidFill>
              </a:rPr>
              <a:t>art.13, </a:t>
            </a:r>
            <a:r>
              <a:rPr lang="it-IT" u="sng" dirty="0">
                <a:solidFill>
                  <a:schemeClr val="tx2"/>
                </a:solidFill>
              </a:rPr>
              <a:t>comma </a:t>
            </a:r>
            <a:r>
              <a:rPr lang="it-IT" u="sng" dirty="0" smtClean="0">
                <a:solidFill>
                  <a:schemeClr val="tx2"/>
                </a:solidFill>
              </a:rPr>
              <a:t>3,  </a:t>
            </a:r>
            <a:r>
              <a:rPr lang="it-IT" u="sng" dirty="0">
                <a:solidFill>
                  <a:schemeClr val="tx2"/>
                </a:solidFill>
              </a:rPr>
              <a:t>D.M. 850/2015</a:t>
            </a:r>
            <a:r>
              <a:rPr lang="it-IT" dirty="0">
                <a:solidFill>
                  <a:schemeClr val="tx2"/>
                </a:solidFill>
              </a:rPr>
              <a:t>)</a:t>
            </a:r>
          </a:p>
          <a:p>
            <a:endParaRPr lang="it-IT"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456" y="5594506"/>
            <a:ext cx="1905000" cy="828675"/>
          </a:xfrm>
          <a:prstGeom prst="rect">
            <a:avLst/>
          </a:prstGeom>
        </p:spPr>
      </p:pic>
    </p:spTree>
    <p:extLst>
      <p:ext uri="{BB962C8B-B14F-4D97-AF65-F5344CB8AC3E}">
        <p14:creationId xmlns:p14="http://schemas.microsoft.com/office/powerpoint/2010/main" val="25563555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12968" cy="65527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04" t="10474" r="35778" b="27097"/>
          <a:stretch/>
        </p:blipFill>
        <p:spPr bwMode="auto">
          <a:xfrm>
            <a:off x="899592" y="404664"/>
            <a:ext cx="4680520" cy="592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88" y="5912693"/>
            <a:ext cx="1905000" cy="828675"/>
          </a:xfrm>
          <a:prstGeom prst="rect">
            <a:avLst/>
          </a:prstGeom>
        </p:spPr>
      </p:pic>
    </p:spTree>
    <p:extLst>
      <p:ext uri="{BB962C8B-B14F-4D97-AF65-F5344CB8AC3E}">
        <p14:creationId xmlns:p14="http://schemas.microsoft.com/office/powerpoint/2010/main" val="1745718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116632"/>
            <a:ext cx="8784976" cy="65527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296" t="32385" r="35481" b="9321"/>
          <a:stretch/>
        </p:blipFill>
        <p:spPr bwMode="auto">
          <a:xfrm>
            <a:off x="683568" y="338667"/>
            <a:ext cx="4896544" cy="585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88" y="5840685"/>
            <a:ext cx="1905000" cy="828675"/>
          </a:xfrm>
          <a:prstGeom prst="rect">
            <a:avLst/>
          </a:prstGeom>
        </p:spPr>
      </p:pic>
    </p:spTree>
    <p:extLst>
      <p:ext uri="{BB962C8B-B14F-4D97-AF65-F5344CB8AC3E}">
        <p14:creationId xmlns:p14="http://schemas.microsoft.com/office/powerpoint/2010/main" val="3188227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r>
              <a:rPr lang="it-IT" sz="2000" i="1" dirty="0" smtClean="0">
                <a:solidFill>
                  <a:srgbClr val="002060"/>
                </a:solidFill>
              </a:rPr>
              <a:t>1. Al </a:t>
            </a:r>
            <a:r>
              <a:rPr lang="it-IT" sz="2000" i="1" dirty="0">
                <a:solidFill>
                  <a:srgbClr val="002060"/>
                </a:solidFill>
              </a:rPr>
              <a:t>termine dell’anno di formazione e prova, nel periodo intercorrente tra il termine </a:t>
            </a:r>
            <a:r>
              <a:rPr lang="it-IT" sz="2000" i="1" dirty="0" smtClean="0">
                <a:solidFill>
                  <a:srgbClr val="002060"/>
                </a:solidFill>
              </a:rPr>
              <a:t>delle attività </a:t>
            </a:r>
            <a:r>
              <a:rPr lang="it-IT" sz="2000" i="1" dirty="0">
                <a:solidFill>
                  <a:srgbClr val="002060"/>
                </a:solidFill>
              </a:rPr>
              <a:t>didattiche - compresi gli esami di qualifica e di Stato - e la conclusione </a:t>
            </a:r>
            <a:r>
              <a:rPr lang="it-IT" sz="2000" i="1" dirty="0" smtClean="0">
                <a:solidFill>
                  <a:srgbClr val="002060"/>
                </a:solidFill>
              </a:rPr>
              <a:t>dell’anno scolastico</a:t>
            </a:r>
            <a:r>
              <a:rPr lang="it-IT" sz="2000" i="1" dirty="0">
                <a:solidFill>
                  <a:srgbClr val="002060"/>
                </a:solidFill>
              </a:rPr>
              <a:t>, il Comitato è convocato dal dirigente scolastico per procedere all’espressione </a:t>
            </a:r>
            <a:r>
              <a:rPr lang="it-IT" sz="2000" i="1" dirty="0" smtClean="0">
                <a:solidFill>
                  <a:srgbClr val="002060"/>
                </a:solidFill>
              </a:rPr>
              <a:t>del parere </a:t>
            </a:r>
            <a:r>
              <a:rPr lang="it-IT" sz="2000" i="1" dirty="0">
                <a:solidFill>
                  <a:srgbClr val="002060"/>
                </a:solidFill>
              </a:rPr>
              <a:t>sul superamento del periodo di formazione e di prova.</a:t>
            </a:r>
          </a:p>
          <a:p>
            <a:r>
              <a:rPr lang="it-IT" sz="2000" i="1" dirty="0">
                <a:solidFill>
                  <a:srgbClr val="002060"/>
                </a:solidFill>
              </a:rPr>
              <a:t>2. Ai fini di cui al comma 1, il docente sostiene un colloquio innanzi al Comitato; il </a:t>
            </a:r>
            <a:r>
              <a:rPr lang="it-IT" sz="2000" i="1" dirty="0" smtClean="0">
                <a:solidFill>
                  <a:srgbClr val="002060"/>
                </a:solidFill>
              </a:rPr>
              <a:t>colloquio prende </a:t>
            </a:r>
            <a:r>
              <a:rPr lang="it-IT" sz="2000" i="1" dirty="0">
                <a:solidFill>
                  <a:srgbClr val="002060"/>
                </a:solidFill>
              </a:rPr>
              <a:t>avvio dalla presentazione delle attività di insegnamento e </a:t>
            </a:r>
            <a:r>
              <a:rPr lang="it-IT" sz="2000" i="1" dirty="0" smtClean="0">
                <a:solidFill>
                  <a:srgbClr val="002060"/>
                </a:solidFill>
              </a:rPr>
              <a:t>formazione </a:t>
            </a:r>
            <a:r>
              <a:rPr lang="it-IT" sz="2000" i="1" dirty="0">
                <a:solidFill>
                  <a:srgbClr val="002060"/>
                </a:solidFill>
              </a:rPr>
              <a:t>e della </a:t>
            </a:r>
            <a:r>
              <a:rPr lang="it-IT" sz="2000" i="1" dirty="0" smtClean="0">
                <a:solidFill>
                  <a:srgbClr val="002060"/>
                </a:solidFill>
              </a:rPr>
              <a:t>relativa documentazione </a:t>
            </a:r>
            <a:r>
              <a:rPr lang="it-IT" sz="2000" i="1" dirty="0">
                <a:solidFill>
                  <a:srgbClr val="002060"/>
                </a:solidFill>
              </a:rPr>
              <a:t>contenuta nel portfolio professionale, consegnato preliminarmente </a:t>
            </a:r>
            <a:r>
              <a:rPr lang="it-IT" sz="2000" i="1" dirty="0" smtClean="0">
                <a:solidFill>
                  <a:srgbClr val="002060"/>
                </a:solidFill>
              </a:rPr>
              <a:t>al dirigente </a:t>
            </a:r>
            <a:r>
              <a:rPr lang="it-IT" sz="2000" i="1" dirty="0">
                <a:solidFill>
                  <a:srgbClr val="002060"/>
                </a:solidFill>
              </a:rPr>
              <a:t>scolastico che lo trasmette al Comitato almeno cinque giorni prima della </a:t>
            </a:r>
            <a:r>
              <a:rPr lang="it-IT" sz="2000" i="1" dirty="0" smtClean="0">
                <a:solidFill>
                  <a:srgbClr val="002060"/>
                </a:solidFill>
              </a:rPr>
              <a:t>data fissata </a:t>
            </a:r>
            <a:r>
              <a:rPr lang="it-IT" sz="2000" i="1" dirty="0">
                <a:solidFill>
                  <a:srgbClr val="002060"/>
                </a:solidFill>
              </a:rPr>
              <a:t>per il colloquio. L’assenza al colloquio, ove non motivata da </a:t>
            </a:r>
            <a:r>
              <a:rPr lang="it-IT" sz="2000" i="1" dirty="0" smtClean="0">
                <a:solidFill>
                  <a:srgbClr val="002060"/>
                </a:solidFill>
              </a:rPr>
              <a:t>impedimenti inderogabili</a:t>
            </a:r>
            <a:r>
              <a:rPr lang="it-IT" sz="2000" i="1" dirty="0">
                <a:solidFill>
                  <a:srgbClr val="002060"/>
                </a:solidFill>
              </a:rPr>
              <a:t>, non preclude l’espressione del parere. Il rinvio del colloquio per </a:t>
            </a:r>
            <a:r>
              <a:rPr lang="it-IT" sz="2000" i="1" dirty="0" smtClean="0">
                <a:solidFill>
                  <a:srgbClr val="002060"/>
                </a:solidFill>
              </a:rPr>
              <a:t>impedimenti non </a:t>
            </a:r>
            <a:r>
              <a:rPr lang="it-IT" sz="2000" i="1" dirty="0">
                <a:solidFill>
                  <a:srgbClr val="002060"/>
                </a:solidFill>
              </a:rPr>
              <a:t>derogabili è consentito una sola volta.</a:t>
            </a:r>
          </a:p>
          <a:p>
            <a:endParaRPr lang="it-IT" b="1" i="1" u="sng" dirty="0">
              <a:solidFill>
                <a:srgbClr val="002060"/>
              </a:solidFill>
            </a:endParaRPr>
          </a:p>
          <a:p>
            <a:r>
              <a:rPr lang="it-IT" b="1" u="sng" dirty="0">
                <a:solidFill>
                  <a:schemeClr val="tx2"/>
                </a:solidFill>
              </a:rPr>
              <a:t>(art. </a:t>
            </a:r>
            <a:r>
              <a:rPr lang="it-IT" b="1" u="sng" dirty="0" smtClean="0">
                <a:solidFill>
                  <a:schemeClr val="tx2"/>
                </a:solidFill>
              </a:rPr>
              <a:t>13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10801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chemeClr val="bg1"/>
                </a:solidFill>
              </a:rPr>
              <a:t>Procedure per la valutazione </a:t>
            </a:r>
          </a:p>
          <a:p>
            <a:pPr lvl="0" algn="ctr"/>
            <a:r>
              <a:rPr lang="it-IT" sz="2800" b="1" dirty="0" smtClean="0">
                <a:solidFill>
                  <a:schemeClr val="bg1"/>
                </a:solidFill>
              </a:rPr>
              <a:t>del periodo </a:t>
            </a:r>
            <a:r>
              <a:rPr lang="it-IT" sz="2800" b="1" dirty="0">
                <a:solidFill>
                  <a:schemeClr val="bg1"/>
                </a:solidFill>
              </a:rPr>
              <a:t>di formazione </a:t>
            </a:r>
            <a:r>
              <a:rPr lang="it-IT" sz="2800" b="1" dirty="0" smtClean="0">
                <a:solidFill>
                  <a:schemeClr val="bg1"/>
                </a:solidFill>
              </a:rPr>
              <a:t>e di </a:t>
            </a:r>
            <a:r>
              <a:rPr lang="it-IT" sz="2800" b="1" dirty="0">
                <a:solidFill>
                  <a:schemeClr val="bg1"/>
                </a:solidFill>
              </a:rPr>
              <a:t>prova</a:t>
            </a:r>
          </a:p>
        </p:txBody>
      </p:sp>
    </p:spTree>
    <p:extLst>
      <p:ext uri="{BB962C8B-B14F-4D97-AF65-F5344CB8AC3E}">
        <p14:creationId xmlns:p14="http://schemas.microsoft.com/office/powerpoint/2010/main" val="3260212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dirty="0" smtClean="0">
              <a:solidFill>
                <a:srgbClr val="002060"/>
              </a:solidFill>
            </a:endParaRPr>
          </a:p>
          <a:p>
            <a:endParaRPr lang="it-IT" sz="2000" dirty="0">
              <a:solidFill>
                <a:srgbClr val="002060"/>
              </a:solidFill>
            </a:endParaRPr>
          </a:p>
          <a:p>
            <a:r>
              <a:rPr lang="it-IT" sz="2000" i="1" dirty="0" smtClean="0">
                <a:solidFill>
                  <a:srgbClr val="002060"/>
                </a:solidFill>
              </a:rPr>
              <a:t>3</a:t>
            </a:r>
            <a:r>
              <a:rPr lang="it-IT" sz="2000" i="1" dirty="0">
                <a:solidFill>
                  <a:srgbClr val="002060"/>
                </a:solidFill>
              </a:rPr>
              <a:t>. All’esito del colloquio, il Comitato si riunisce per l’espressione del parere. Il docente </a:t>
            </a:r>
            <a:r>
              <a:rPr lang="it-IT" sz="2000" i="1" dirty="0" smtClean="0">
                <a:solidFill>
                  <a:srgbClr val="002060"/>
                </a:solidFill>
              </a:rPr>
              <a:t>tutor presenta </a:t>
            </a:r>
            <a:r>
              <a:rPr lang="it-IT" sz="2000" i="1" dirty="0">
                <a:solidFill>
                  <a:srgbClr val="002060"/>
                </a:solidFill>
              </a:rPr>
              <a:t>le risultanze emergenti dall’istruttoria compiuta in merito alle attività </a:t>
            </a:r>
            <a:r>
              <a:rPr lang="it-IT" sz="2000" i="1" dirty="0" smtClean="0">
                <a:solidFill>
                  <a:srgbClr val="002060"/>
                </a:solidFill>
              </a:rPr>
              <a:t>formative predisposte </a:t>
            </a:r>
            <a:r>
              <a:rPr lang="it-IT" sz="2000" i="1" dirty="0">
                <a:solidFill>
                  <a:srgbClr val="002060"/>
                </a:solidFill>
              </a:rPr>
              <a:t>ed alle esperienze di insegnamento e partecipazione alla vita della scuola </a:t>
            </a:r>
            <a:r>
              <a:rPr lang="it-IT" sz="2000" i="1" dirty="0" smtClean="0">
                <a:solidFill>
                  <a:srgbClr val="002060"/>
                </a:solidFill>
              </a:rPr>
              <a:t>del </a:t>
            </a:r>
            <a:r>
              <a:rPr lang="it-IT" sz="2000" i="1" dirty="0">
                <a:solidFill>
                  <a:srgbClr val="002060"/>
                </a:solidFill>
              </a:rPr>
              <a:t>d</a:t>
            </a:r>
            <a:r>
              <a:rPr lang="it-IT" sz="2000" i="1" dirty="0" smtClean="0">
                <a:solidFill>
                  <a:srgbClr val="002060"/>
                </a:solidFill>
              </a:rPr>
              <a:t>ocente </a:t>
            </a:r>
            <a:r>
              <a:rPr lang="it-IT" sz="2000" i="1" dirty="0">
                <a:solidFill>
                  <a:srgbClr val="002060"/>
                </a:solidFill>
              </a:rPr>
              <a:t>neo-assunto. Il dirigente scolastico presenta una relazione per ogni </a:t>
            </a:r>
            <a:r>
              <a:rPr lang="it-IT" sz="2000" i="1" dirty="0" smtClean="0">
                <a:solidFill>
                  <a:srgbClr val="002060"/>
                </a:solidFill>
              </a:rPr>
              <a:t>docente comprensiva </a:t>
            </a:r>
            <a:r>
              <a:rPr lang="it-IT" sz="2000" i="1" dirty="0">
                <a:solidFill>
                  <a:srgbClr val="002060"/>
                </a:solidFill>
              </a:rPr>
              <a:t>della documentazione delle attività di formazione, delle forme di tutoring, e </a:t>
            </a:r>
            <a:r>
              <a:rPr lang="it-IT" sz="2000" i="1" dirty="0" smtClean="0">
                <a:solidFill>
                  <a:srgbClr val="002060"/>
                </a:solidFill>
              </a:rPr>
              <a:t>di ogni </a:t>
            </a:r>
            <a:r>
              <a:rPr lang="it-IT" sz="2000" i="1" dirty="0">
                <a:solidFill>
                  <a:srgbClr val="002060"/>
                </a:solidFill>
              </a:rPr>
              <a:t>altro elemento informativo o evidenza utile all’espressione del parere.</a:t>
            </a:r>
          </a:p>
          <a:p>
            <a:r>
              <a:rPr lang="it-IT" sz="2000" i="1" dirty="0">
                <a:solidFill>
                  <a:srgbClr val="002060"/>
                </a:solidFill>
              </a:rPr>
              <a:t>4. Il parere del Comitato è obbligatorio, ma non vincolante per il dirigente scolastico, che </a:t>
            </a:r>
            <a:r>
              <a:rPr lang="it-IT" sz="2000" i="1" dirty="0" smtClean="0">
                <a:solidFill>
                  <a:srgbClr val="002060"/>
                </a:solidFill>
              </a:rPr>
              <a:t>può discostarsene </a:t>
            </a:r>
            <a:r>
              <a:rPr lang="it-IT" sz="2000" i="1" dirty="0">
                <a:solidFill>
                  <a:srgbClr val="002060"/>
                </a:solidFill>
              </a:rPr>
              <a:t>con atto motivato</a:t>
            </a:r>
            <a:r>
              <a:rPr lang="it-IT" sz="2000" b="1" i="1" dirty="0">
                <a:solidFill>
                  <a:srgbClr val="002060"/>
                </a:solidFill>
              </a:rPr>
              <a:t>. </a:t>
            </a:r>
            <a:endParaRPr lang="it-IT" b="1" i="1" u="sng" dirty="0">
              <a:solidFill>
                <a:srgbClr val="002060"/>
              </a:solidFill>
            </a:endParaRPr>
          </a:p>
          <a:p>
            <a:endParaRPr lang="it-IT" b="1" i="1" u="sng" dirty="0" smtClean="0">
              <a:solidFill>
                <a:srgbClr val="002060"/>
              </a:solidFill>
            </a:endParaRPr>
          </a:p>
          <a:p>
            <a:endParaRPr lang="it-IT" b="1" i="1" u="sng" dirty="0">
              <a:solidFill>
                <a:srgbClr val="002060"/>
              </a:solidFill>
            </a:endParaRPr>
          </a:p>
          <a:p>
            <a:endParaRPr lang="it-IT" b="1" i="1" u="sng" dirty="0">
              <a:solidFill>
                <a:srgbClr val="002060"/>
              </a:solidFill>
            </a:endParaRPr>
          </a:p>
          <a:p>
            <a:endParaRPr lang="it-IT" b="1" i="1" u="sng" dirty="0">
              <a:solidFill>
                <a:srgbClr val="002060"/>
              </a:solidFill>
            </a:endParaRPr>
          </a:p>
          <a:p>
            <a:r>
              <a:rPr lang="it-IT" b="1" u="sng" dirty="0">
                <a:solidFill>
                  <a:schemeClr val="tx2"/>
                </a:solidFill>
              </a:rPr>
              <a:t>(art. </a:t>
            </a:r>
            <a:r>
              <a:rPr lang="it-IT" b="1" u="sng" dirty="0" smtClean="0">
                <a:solidFill>
                  <a:schemeClr val="tx2"/>
                </a:solidFill>
              </a:rPr>
              <a:t>13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5" name="Rettangolo 4"/>
          <p:cNvSpPr/>
          <p:nvPr/>
        </p:nvSpPr>
        <p:spPr>
          <a:xfrm>
            <a:off x="1115616" y="404664"/>
            <a:ext cx="7272808" cy="10801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chemeClr val="bg1"/>
                </a:solidFill>
              </a:rPr>
              <a:t>Procedure per la valutazione </a:t>
            </a:r>
          </a:p>
          <a:p>
            <a:pPr lvl="0" algn="ctr"/>
            <a:r>
              <a:rPr lang="it-IT" sz="2800" b="1" dirty="0" smtClean="0">
                <a:solidFill>
                  <a:schemeClr val="bg1"/>
                </a:solidFill>
              </a:rPr>
              <a:t>del periodo </a:t>
            </a:r>
            <a:r>
              <a:rPr lang="it-IT" sz="2800" b="1" dirty="0">
                <a:solidFill>
                  <a:schemeClr val="bg1"/>
                </a:solidFill>
              </a:rPr>
              <a:t>di formazione </a:t>
            </a:r>
            <a:r>
              <a:rPr lang="it-IT" sz="2800" b="1" dirty="0" smtClean="0">
                <a:solidFill>
                  <a:schemeClr val="bg1"/>
                </a:solidFill>
              </a:rPr>
              <a:t>e di </a:t>
            </a:r>
            <a:r>
              <a:rPr lang="it-IT" sz="2800" b="1" dirty="0">
                <a:solidFill>
                  <a:schemeClr val="bg1"/>
                </a:solidFill>
              </a:rPr>
              <a:t>prova</a:t>
            </a:r>
          </a:p>
        </p:txBody>
      </p:sp>
    </p:spTree>
    <p:extLst>
      <p:ext uri="{BB962C8B-B14F-4D97-AF65-F5344CB8AC3E}">
        <p14:creationId xmlns:p14="http://schemas.microsoft.com/office/powerpoint/2010/main" val="215725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0246" y="5589240"/>
            <a:ext cx="1905000" cy="828675"/>
          </a:xfrm>
        </p:spPr>
      </p:pic>
      <p:sp>
        <p:nvSpPr>
          <p:cNvPr id="4" name="Rettangolo 3"/>
          <p:cNvSpPr/>
          <p:nvPr/>
        </p:nvSpPr>
        <p:spPr>
          <a:xfrm>
            <a:off x="246786" y="188640"/>
            <a:ext cx="8784976"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755576" y="404664"/>
            <a:ext cx="7704856" cy="10801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QUAL È LA FUNZIONE DEL</a:t>
            </a:r>
          </a:p>
          <a:p>
            <a:pPr algn="ctr"/>
            <a:r>
              <a:rPr lang="it-IT" sz="3200" b="1" dirty="0" smtClean="0"/>
              <a:t> </a:t>
            </a:r>
            <a:r>
              <a:rPr lang="it-IT" sz="3200" b="1" dirty="0"/>
              <a:t>DOCENTE TUTOR ?</a:t>
            </a:r>
          </a:p>
        </p:txBody>
      </p:sp>
      <p:sp>
        <p:nvSpPr>
          <p:cNvPr id="6" name="Rettangolo 5"/>
          <p:cNvSpPr/>
          <p:nvPr/>
        </p:nvSpPr>
        <p:spPr>
          <a:xfrm>
            <a:off x="467544" y="1916832"/>
            <a:ext cx="8352928" cy="46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Wingdings" panose="05000000000000000000" pitchFamily="2" charset="2"/>
              <a:buChar char="Ø"/>
            </a:pPr>
            <a:r>
              <a:rPr lang="it-IT" sz="2800" dirty="0">
                <a:solidFill>
                  <a:srgbClr val="1F497D"/>
                </a:solidFill>
              </a:rPr>
              <a:t>La funzione di tutor si esplica </a:t>
            </a:r>
            <a:r>
              <a:rPr lang="it-IT" sz="2800" dirty="0" smtClean="0">
                <a:solidFill>
                  <a:srgbClr val="1F497D"/>
                </a:solidFill>
              </a:rPr>
              <a:t>altresì </a:t>
            </a:r>
            <a:r>
              <a:rPr lang="it-IT" sz="2800" dirty="0">
                <a:solidFill>
                  <a:srgbClr val="1F497D"/>
                </a:solidFill>
              </a:rPr>
              <a:t>nella </a:t>
            </a:r>
            <a:r>
              <a:rPr lang="it-IT" sz="2800" dirty="0" smtClean="0">
                <a:solidFill>
                  <a:srgbClr val="1F497D"/>
                </a:solidFill>
              </a:rPr>
              <a:t>predisposizione </a:t>
            </a:r>
            <a:r>
              <a:rPr lang="it-IT" sz="2800" dirty="0">
                <a:solidFill>
                  <a:srgbClr val="1F497D"/>
                </a:solidFill>
              </a:rPr>
              <a:t>di momenti di reciproca osservazione in classe di cui all’art. </a:t>
            </a:r>
            <a:r>
              <a:rPr lang="it-IT" sz="2800" dirty="0" smtClean="0">
                <a:solidFill>
                  <a:srgbClr val="1F497D"/>
                </a:solidFill>
              </a:rPr>
              <a:t>9. La </a:t>
            </a:r>
            <a:r>
              <a:rPr lang="it-IT" sz="2800" dirty="0">
                <a:solidFill>
                  <a:srgbClr val="1F497D"/>
                </a:solidFill>
              </a:rPr>
              <a:t>collaborazione può esplicarsi anche </a:t>
            </a:r>
            <a:r>
              <a:rPr lang="it-IT" sz="2800" dirty="0" smtClean="0">
                <a:solidFill>
                  <a:srgbClr val="1F497D"/>
                </a:solidFill>
              </a:rPr>
              <a:t>nell’elaborazione</a:t>
            </a:r>
            <a:r>
              <a:rPr lang="it-IT" sz="2800" dirty="0">
                <a:solidFill>
                  <a:srgbClr val="1F497D"/>
                </a:solidFill>
              </a:rPr>
              <a:t>, sperimentazione, validazione di risorse didattiche e unità di apprendimento.</a:t>
            </a:r>
          </a:p>
          <a:p>
            <a:pPr marL="285750" indent="-285750">
              <a:buFontTx/>
              <a:buChar char="-"/>
            </a:pPr>
            <a:endParaRPr lang="it-IT" dirty="0" smtClean="0">
              <a:solidFill>
                <a:schemeClr val="tx2"/>
              </a:solidFill>
            </a:endParaRPr>
          </a:p>
          <a:p>
            <a:pPr marL="285750" indent="-285750">
              <a:buFontTx/>
              <a:buChar char="-"/>
            </a:pPr>
            <a:endParaRPr lang="it-IT" dirty="0">
              <a:solidFill>
                <a:schemeClr val="tx2"/>
              </a:solidFill>
            </a:endParaRPr>
          </a:p>
          <a:p>
            <a:r>
              <a:rPr lang="it-IT" dirty="0">
                <a:solidFill>
                  <a:schemeClr val="tx2"/>
                </a:solidFill>
              </a:rPr>
              <a:t> </a:t>
            </a:r>
            <a:r>
              <a:rPr lang="it-IT" sz="2400" dirty="0">
                <a:solidFill>
                  <a:schemeClr val="tx2"/>
                </a:solidFill>
              </a:rPr>
              <a:t>(art. </a:t>
            </a:r>
            <a:r>
              <a:rPr lang="it-IT" sz="2400" dirty="0" smtClean="0">
                <a:solidFill>
                  <a:schemeClr val="tx2"/>
                </a:solidFill>
              </a:rPr>
              <a:t>12, </a:t>
            </a:r>
            <a:r>
              <a:rPr lang="it-IT" sz="2400" dirty="0">
                <a:solidFill>
                  <a:schemeClr val="tx2"/>
                </a:solidFill>
              </a:rPr>
              <a:t>comma </a:t>
            </a:r>
            <a:r>
              <a:rPr lang="it-IT" sz="2400" dirty="0" smtClean="0">
                <a:solidFill>
                  <a:schemeClr val="tx2"/>
                </a:solidFill>
              </a:rPr>
              <a:t>4,  </a:t>
            </a:r>
            <a:r>
              <a:rPr lang="it-IT" sz="2400" dirty="0">
                <a:solidFill>
                  <a:schemeClr val="tx2"/>
                </a:solidFill>
              </a:rPr>
              <a:t>D. M. 850/2015)</a:t>
            </a:r>
          </a:p>
          <a:p>
            <a:endParaRPr lang="it-IT" dirty="0">
              <a:solidFill>
                <a:schemeClr val="tx2"/>
              </a:solidFill>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401" y="5696669"/>
            <a:ext cx="1905000" cy="828675"/>
          </a:xfrm>
          <a:prstGeom prst="rect">
            <a:avLst/>
          </a:prstGeom>
        </p:spPr>
      </p:pic>
    </p:spTree>
    <p:extLst>
      <p:ext uri="{BB962C8B-B14F-4D97-AF65-F5344CB8AC3E}">
        <p14:creationId xmlns:p14="http://schemas.microsoft.com/office/powerpoint/2010/main" val="24050331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smtClean="0">
              <a:solidFill>
                <a:srgbClr val="002060"/>
              </a:solidFill>
            </a:endParaRPr>
          </a:p>
          <a:p>
            <a:endParaRPr lang="it-IT" sz="2000" i="1" dirty="0" smtClean="0">
              <a:solidFill>
                <a:srgbClr val="002060"/>
              </a:solidFill>
            </a:endParaRPr>
          </a:p>
          <a:p>
            <a:endParaRPr lang="it-IT" sz="2000" i="1" dirty="0">
              <a:solidFill>
                <a:srgbClr val="002060"/>
              </a:solidFill>
            </a:endParaRPr>
          </a:p>
          <a:p>
            <a:endParaRPr lang="it-IT" sz="2000" i="1" dirty="0" smtClean="0">
              <a:solidFill>
                <a:srgbClr val="002060"/>
              </a:solidFill>
            </a:endParaRPr>
          </a:p>
          <a:p>
            <a:endParaRPr lang="it-IT" sz="2000" i="1" dirty="0">
              <a:solidFill>
                <a:srgbClr val="002060"/>
              </a:solidFill>
            </a:endParaRPr>
          </a:p>
          <a:p>
            <a:r>
              <a:rPr lang="it-IT" sz="2000" i="1" dirty="0" smtClean="0">
                <a:solidFill>
                  <a:srgbClr val="002060"/>
                </a:solidFill>
              </a:rPr>
              <a:t>1. Il </a:t>
            </a:r>
            <a:r>
              <a:rPr lang="it-IT" sz="2000" i="1" dirty="0">
                <a:solidFill>
                  <a:srgbClr val="002060"/>
                </a:solidFill>
              </a:rPr>
              <a:t>dirigente scolastico procede alla valutazione del personale docente in periodo di formazione e di prova sulla base dell’istruttoria compiuta, con particolare riferimento a quanto disposto agli articoli 4 e 5, e al parere di cui all’articolo 13. La documentazione è parte integrante del fascicolo personale del docente. </a:t>
            </a:r>
          </a:p>
          <a:p>
            <a:r>
              <a:rPr lang="it-IT" sz="2000" i="1" dirty="0" smtClean="0">
                <a:solidFill>
                  <a:srgbClr val="002060"/>
                </a:solidFill>
              </a:rPr>
              <a:t>2. In </a:t>
            </a:r>
            <a:r>
              <a:rPr lang="it-IT" sz="2000" i="1" dirty="0">
                <a:solidFill>
                  <a:srgbClr val="002060"/>
                </a:solidFill>
              </a:rPr>
              <a:t>caso di giudizio favorevole sul periodo di formazione e di prova, il dirigente scolastico emette provvedimento motivato di conferma in ruolo per il docente neo-assunto. </a:t>
            </a:r>
            <a:endParaRPr lang="it-IT" sz="2000" b="1" i="1" dirty="0">
              <a:solidFill>
                <a:srgbClr val="002060"/>
              </a:solidFill>
            </a:endParaRPr>
          </a:p>
          <a:p>
            <a:endParaRPr lang="it-IT" sz="2000" b="1" dirty="0" smtClean="0">
              <a:solidFill>
                <a:srgbClr val="002060"/>
              </a:solidFill>
            </a:endParaRPr>
          </a:p>
          <a:p>
            <a:endParaRPr lang="it-IT" sz="2000" dirty="0" smtClean="0">
              <a:solidFill>
                <a:srgbClr val="002060"/>
              </a:solidFill>
            </a:endParaRPr>
          </a:p>
          <a:p>
            <a:r>
              <a:rPr lang="it-IT" b="1" u="sng" dirty="0" smtClean="0">
                <a:solidFill>
                  <a:schemeClr val="tx2"/>
                </a:solidFill>
              </a:rPr>
              <a:t>(</a:t>
            </a:r>
            <a:r>
              <a:rPr lang="it-IT" b="1" u="sng" dirty="0">
                <a:solidFill>
                  <a:schemeClr val="tx2"/>
                </a:solidFill>
              </a:rPr>
              <a:t>art. </a:t>
            </a:r>
            <a:r>
              <a:rPr lang="it-IT" b="1" u="sng" dirty="0" smtClean="0">
                <a:solidFill>
                  <a:schemeClr val="tx2"/>
                </a:solidFill>
              </a:rPr>
              <a:t>14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16561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chemeClr val="bg1"/>
                </a:solidFill>
              </a:rPr>
              <a:t>Valutazione </a:t>
            </a:r>
          </a:p>
          <a:p>
            <a:pPr lvl="0" algn="ctr"/>
            <a:r>
              <a:rPr lang="it-IT" sz="2800" b="1" dirty="0" smtClean="0">
                <a:solidFill>
                  <a:schemeClr val="bg1"/>
                </a:solidFill>
              </a:rPr>
              <a:t>del periodo </a:t>
            </a:r>
            <a:r>
              <a:rPr lang="it-IT" sz="2800" b="1" dirty="0">
                <a:solidFill>
                  <a:schemeClr val="bg1"/>
                </a:solidFill>
              </a:rPr>
              <a:t>di formazione </a:t>
            </a:r>
            <a:r>
              <a:rPr lang="it-IT" sz="2800" b="1" dirty="0" smtClean="0">
                <a:solidFill>
                  <a:schemeClr val="bg1"/>
                </a:solidFill>
              </a:rPr>
              <a:t>e di prova</a:t>
            </a:r>
          </a:p>
          <a:p>
            <a:pPr lvl="0" algn="ctr"/>
            <a:r>
              <a:rPr lang="it-IT" sz="2000" b="1" i="1" u="sng" dirty="0" smtClean="0">
                <a:solidFill>
                  <a:schemeClr val="bg1"/>
                </a:solidFill>
              </a:rPr>
              <a:t>Giudizio favorevole e conferma in ruolo</a:t>
            </a:r>
            <a:endParaRPr lang="it-IT" sz="2000" b="1" i="1" u="sng" dirty="0">
              <a:solidFill>
                <a:schemeClr val="bg1"/>
              </a:solidFill>
            </a:endParaRPr>
          </a:p>
        </p:txBody>
      </p:sp>
    </p:spTree>
    <p:extLst>
      <p:ext uri="{BB962C8B-B14F-4D97-AF65-F5344CB8AC3E}">
        <p14:creationId xmlns:p14="http://schemas.microsoft.com/office/powerpoint/2010/main" val="2081913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2779"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dirty="0" smtClean="0"/>
          </a:p>
          <a:p>
            <a:endParaRPr lang="it-IT" sz="2000" dirty="0"/>
          </a:p>
          <a:p>
            <a:endParaRPr lang="it-IT" sz="2000" dirty="0" smtClean="0"/>
          </a:p>
          <a:p>
            <a:r>
              <a:rPr lang="it-IT" i="1" dirty="0" smtClean="0">
                <a:solidFill>
                  <a:srgbClr val="002060"/>
                </a:solidFill>
              </a:rPr>
              <a:t>3. In </a:t>
            </a:r>
            <a:r>
              <a:rPr lang="it-IT" i="1" dirty="0">
                <a:solidFill>
                  <a:srgbClr val="002060"/>
                </a:solidFill>
              </a:rPr>
              <a:t>caso di giudizio sfavorevole, il dirigente scolastico emette provvedimento motivato di ripetizione del periodo di formazione e di prova. Il provvedimento indicherà altresì gli elementi di criticità emersi ed individuerà le forme di supporto formativo e di verifica del conseguimento degli standard richiesti per la conferma in ruolo. </a:t>
            </a:r>
            <a:endParaRPr lang="it-IT" i="1" dirty="0" smtClean="0">
              <a:solidFill>
                <a:srgbClr val="002060"/>
              </a:solidFill>
            </a:endParaRPr>
          </a:p>
          <a:p>
            <a:r>
              <a:rPr lang="it-IT" i="1" dirty="0" smtClean="0">
                <a:solidFill>
                  <a:srgbClr val="002060"/>
                </a:solidFill>
              </a:rPr>
              <a:t>Nel </a:t>
            </a:r>
            <a:r>
              <a:rPr lang="it-IT" i="1" dirty="0">
                <a:solidFill>
                  <a:srgbClr val="002060"/>
                </a:solidFill>
              </a:rPr>
              <a:t>corso del secondo periodo di formazione e di prova è obbligatoriamente disposta una verifica , affidata ad un dirigente tecnico, per l’assunzione di ogni utile elemento di valutazione dell’idoneità del docente. La relazione rilasciata dal dirigente tecnico è parte integrante della documentazione che sarà esaminata in seconda istanza dal Comitato al termine del secondo periodo di prova. La conseguente valutazione potrà prevedere: </a:t>
            </a:r>
            <a:endParaRPr lang="it-IT" i="1" dirty="0" smtClean="0">
              <a:solidFill>
                <a:srgbClr val="002060"/>
              </a:solidFill>
            </a:endParaRPr>
          </a:p>
          <a:p>
            <a:pPr marL="342900" indent="-342900">
              <a:buAutoNum type="alphaLcPeriod"/>
            </a:pPr>
            <a:r>
              <a:rPr lang="it-IT" i="1" dirty="0" smtClean="0">
                <a:solidFill>
                  <a:srgbClr val="002060"/>
                </a:solidFill>
              </a:rPr>
              <a:t>il </a:t>
            </a:r>
            <a:r>
              <a:rPr lang="it-IT" i="1" dirty="0">
                <a:solidFill>
                  <a:srgbClr val="002060"/>
                </a:solidFill>
              </a:rPr>
              <a:t>riconoscimento di adeguatezza delle competenze professionali e la conseguente conferma in ruolo; </a:t>
            </a:r>
          </a:p>
          <a:p>
            <a:pPr marL="342900" indent="-342900">
              <a:buAutoNum type="alphaLcPeriod"/>
            </a:pPr>
            <a:r>
              <a:rPr lang="it-IT" i="1" dirty="0" smtClean="0">
                <a:solidFill>
                  <a:srgbClr val="002060"/>
                </a:solidFill>
              </a:rPr>
              <a:t>il </a:t>
            </a:r>
            <a:r>
              <a:rPr lang="it-IT" i="1" dirty="0">
                <a:solidFill>
                  <a:srgbClr val="002060"/>
                </a:solidFill>
              </a:rPr>
              <a:t>mancato riconoscimento dell’ adeguatezza delle competenze professionali e la conseguente non conferma nel ruolo ai sensi della normativa vigente</a:t>
            </a:r>
            <a:r>
              <a:rPr lang="it-IT" sz="2000" i="1" dirty="0">
                <a:solidFill>
                  <a:srgbClr val="002060"/>
                </a:solidFill>
              </a:rPr>
              <a:t>. </a:t>
            </a:r>
            <a:endParaRPr lang="it-IT" sz="2000" b="1" i="1" dirty="0" smtClean="0">
              <a:solidFill>
                <a:srgbClr val="002060"/>
              </a:solidFill>
            </a:endParaRPr>
          </a:p>
          <a:p>
            <a:endParaRPr lang="it-IT" b="1" u="sng" dirty="0" smtClean="0">
              <a:solidFill>
                <a:schemeClr val="tx2"/>
              </a:solidFill>
            </a:endParaRPr>
          </a:p>
          <a:p>
            <a:r>
              <a:rPr lang="it-IT" b="1" u="sng" dirty="0" smtClean="0">
                <a:solidFill>
                  <a:schemeClr val="tx2"/>
                </a:solidFill>
              </a:rPr>
              <a:t>(art</a:t>
            </a:r>
            <a:r>
              <a:rPr lang="it-IT" b="1" u="sng" dirty="0">
                <a:solidFill>
                  <a:schemeClr val="tx2"/>
                </a:solidFill>
              </a:rPr>
              <a:t>. </a:t>
            </a:r>
            <a:r>
              <a:rPr lang="it-IT" b="1" u="sng" dirty="0" smtClean="0">
                <a:solidFill>
                  <a:schemeClr val="tx2"/>
                </a:solidFill>
              </a:rPr>
              <a:t>14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755576" y="404664"/>
            <a:ext cx="7632848" cy="16561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chemeClr val="bg1"/>
                </a:solidFill>
              </a:rPr>
              <a:t>Valutazione </a:t>
            </a:r>
          </a:p>
          <a:p>
            <a:pPr lvl="0" algn="ctr"/>
            <a:r>
              <a:rPr lang="it-IT" sz="2800" b="1" dirty="0" smtClean="0">
                <a:solidFill>
                  <a:schemeClr val="bg1"/>
                </a:solidFill>
              </a:rPr>
              <a:t>del periodo </a:t>
            </a:r>
            <a:r>
              <a:rPr lang="it-IT" sz="2800" b="1" dirty="0">
                <a:solidFill>
                  <a:schemeClr val="bg1"/>
                </a:solidFill>
              </a:rPr>
              <a:t>di formazione </a:t>
            </a:r>
            <a:r>
              <a:rPr lang="it-IT" sz="2800" b="1" dirty="0" smtClean="0">
                <a:solidFill>
                  <a:schemeClr val="bg1"/>
                </a:solidFill>
              </a:rPr>
              <a:t>e di prova</a:t>
            </a:r>
          </a:p>
          <a:p>
            <a:pPr lvl="0" algn="ctr"/>
            <a:r>
              <a:rPr lang="it-IT" sz="2000" b="1" i="1" u="sng" dirty="0" smtClean="0">
                <a:solidFill>
                  <a:schemeClr val="bg1"/>
                </a:solidFill>
              </a:rPr>
              <a:t>Giudizio sfavorevole e ripetizione del periodo di formazione e prova</a:t>
            </a:r>
            <a:endParaRPr lang="it-IT" sz="2000" b="1" i="1" u="sng" dirty="0">
              <a:solidFill>
                <a:schemeClr val="bg1"/>
              </a:solidFill>
            </a:endParaRPr>
          </a:p>
        </p:txBody>
      </p:sp>
    </p:spTree>
    <p:extLst>
      <p:ext uri="{BB962C8B-B14F-4D97-AF65-F5344CB8AC3E}">
        <p14:creationId xmlns:p14="http://schemas.microsoft.com/office/powerpoint/2010/main" val="2472228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188640"/>
            <a:ext cx="8856984"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95536" y="332656"/>
            <a:ext cx="8424936" cy="11521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i="1" dirty="0" smtClean="0">
                <a:solidFill>
                  <a:schemeClr val="bg1"/>
                </a:solidFill>
              </a:rPr>
              <a:t>BENEFICI PER IL DOCENTE TUTOR</a:t>
            </a:r>
            <a:endParaRPr lang="it-IT" sz="3200" b="1" i="1" dirty="0">
              <a:solidFill>
                <a:schemeClr val="bg1"/>
              </a:solidFill>
            </a:endParaRPr>
          </a:p>
        </p:txBody>
      </p:sp>
      <p:sp>
        <p:nvSpPr>
          <p:cNvPr id="6" name="Rettangolo 5"/>
          <p:cNvSpPr/>
          <p:nvPr/>
        </p:nvSpPr>
        <p:spPr>
          <a:xfrm>
            <a:off x="467544" y="1772816"/>
            <a:ext cx="8352928" cy="4680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endParaRPr lang="it-IT" sz="2800" dirty="0" smtClean="0">
              <a:solidFill>
                <a:schemeClr val="tx2"/>
              </a:solidFill>
            </a:endParaRPr>
          </a:p>
          <a:p>
            <a:pPr marL="285750" indent="-285750">
              <a:buFont typeface="Wingdings" panose="05000000000000000000" pitchFamily="2" charset="2"/>
              <a:buChar char="q"/>
            </a:pPr>
            <a:r>
              <a:rPr lang="it-IT" sz="2800" i="1" dirty="0" smtClean="0">
                <a:solidFill>
                  <a:schemeClr val="tx2"/>
                </a:solidFill>
              </a:rPr>
              <a:t>miglioramento delle proprie pratiche riflessive;</a:t>
            </a:r>
          </a:p>
          <a:p>
            <a:pPr marL="285750" indent="-285750">
              <a:buFont typeface="Wingdings" panose="05000000000000000000" pitchFamily="2" charset="2"/>
              <a:buChar char="q"/>
            </a:pPr>
            <a:r>
              <a:rPr lang="it-IT" sz="2800" i="1" dirty="0" smtClean="0">
                <a:solidFill>
                  <a:schemeClr val="tx2"/>
                </a:solidFill>
              </a:rPr>
              <a:t>acquisizione di un più alto livello  di responsabilità professionale;</a:t>
            </a:r>
          </a:p>
          <a:p>
            <a:pPr marL="285750" indent="-285750" algn="just">
              <a:buFont typeface="Wingdings" panose="05000000000000000000" pitchFamily="2" charset="2"/>
              <a:buChar char="q"/>
            </a:pPr>
            <a:r>
              <a:rPr lang="it-IT" sz="2800" i="1" dirty="0" smtClean="0">
                <a:solidFill>
                  <a:schemeClr val="tx2"/>
                </a:solidFill>
              </a:rPr>
              <a:t>ampliamento della propria visione della professione docente e rinnovato apprezzamento dei vari aspetti  della propria funzione educativa.</a:t>
            </a:r>
          </a:p>
          <a:p>
            <a:r>
              <a:rPr lang="it-IT" sz="2000" dirty="0" smtClean="0">
                <a:solidFill>
                  <a:schemeClr val="tx2"/>
                </a:solidFill>
              </a:rPr>
              <a:t>(</a:t>
            </a:r>
            <a:r>
              <a:rPr lang="it-IT" sz="2000" dirty="0" err="1" smtClean="0">
                <a:solidFill>
                  <a:schemeClr val="tx2"/>
                </a:solidFill>
              </a:rPr>
              <a:t>Saffold</a:t>
            </a:r>
            <a:r>
              <a:rPr lang="it-IT" sz="2000" dirty="0" smtClean="0">
                <a:solidFill>
                  <a:schemeClr val="tx2"/>
                </a:solidFill>
              </a:rPr>
              <a:t> 2003)</a:t>
            </a:r>
          </a:p>
          <a:p>
            <a:endParaRPr lang="it-IT" sz="2000" dirty="0" smtClean="0">
              <a:solidFill>
                <a:schemeClr val="tx2"/>
              </a:solidFill>
            </a:endParaRPr>
          </a:p>
          <a:p>
            <a:r>
              <a:rPr lang="it-IT" sz="1400" dirty="0">
                <a:solidFill>
                  <a:schemeClr val="tx2"/>
                </a:solidFill>
              </a:rPr>
              <a:t>Mangione G.R., Pettenati M.C., Rosa A. (2016). Anno di formazione e prova: analisi del modello italiano alla luce della letteratura scientifica e delle esperienze internazionali . </a:t>
            </a:r>
            <a:r>
              <a:rPr lang="it-IT" sz="1400" dirty="0" err="1">
                <a:solidFill>
                  <a:schemeClr val="tx2"/>
                </a:solidFill>
              </a:rPr>
              <a:t>Form@re</a:t>
            </a:r>
            <a:r>
              <a:rPr lang="it-IT" sz="1400" dirty="0">
                <a:solidFill>
                  <a:schemeClr val="tx2"/>
                </a:solidFill>
              </a:rPr>
              <a:t>  - Open Journal per la formazione in rete</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24" y="5894982"/>
            <a:ext cx="1619672" cy="828675"/>
          </a:xfrm>
          <a:prstGeom prst="rect">
            <a:avLst/>
          </a:prstGeom>
        </p:spPr>
      </p:pic>
    </p:spTree>
    <p:extLst>
      <p:ext uri="{BB962C8B-B14F-4D97-AF65-F5344CB8AC3E}">
        <p14:creationId xmlns:p14="http://schemas.microsoft.com/office/powerpoint/2010/main" val="17609570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260648"/>
            <a:ext cx="8784976"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511660" y="729928"/>
            <a:ext cx="6336704" cy="9361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t>RICONOSCIMENTO ECONOMICO</a:t>
            </a:r>
          </a:p>
          <a:p>
            <a:pPr algn="ctr"/>
            <a:endParaRPr lang="it-IT" b="1"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574" y="5796940"/>
            <a:ext cx="1619672" cy="828675"/>
          </a:xfrm>
          <a:prstGeom prst="rect">
            <a:avLst/>
          </a:prstGeom>
        </p:spPr>
      </p:pic>
      <p:sp>
        <p:nvSpPr>
          <p:cNvPr id="6" name="Rettangolo 5"/>
          <p:cNvSpPr/>
          <p:nvPr/>
        </p:nvSpPr>
        <p:spPr>
          <a:xfrm>
            <a:off x="467544" y="2060848"/>
            <a:ext cx="8352928" cy="360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solidFill>
                  <a:schemeClr val="tx2"/>
                </a:solidFill>
              </a:rPr>
              <a:t>Per lo svolgimento della funzione di </a:t>
            </a:r>
            <a:r>
              <a:rPr lang="it-IT" sz="2400" i="1" dirty="0">
                <a:solidFill>
                  <a:schemeClr val="tx2"/>
                </a:solidFill>
              </a:rPr>
              <a:t>docente tutor</a:t>
            </a:r>
            <a:r>
              <a:rPr lang="it-IT" sz="2400" dirty="0">
                <a:solidFill>
                  <a:schemeClr val="tx2"/>
                </a:solidFill>
              </a:rPr>
              <a:t>, è previsto un riconoscimento economico.</a:t>
            </a:r>
            <a:endParaRPr lang="it-IT" sz="2400" b="1" dirty="0">
              <a:solidFill>
                <a:schemeClr val="tx2"/>
              </a:solidFill>
            </a:endParaRPr>
          </a:p>
        </p:txBody>
      </p:sp>
    </p:spTree>
    <p:extLst>
      <p:ext uri="{BB962C8B-B14F-4D97-AF65-F5344CB8AC3E}">
        <p14:creationId xmlns:p14="http://schemas.microsoft.com/office/powerpoint/2010/main" val="11892602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6" name="Segnaposto contenuto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5540" y="5783560"/>
            <a:ext cx="1905000" cy="828675"/>
          </a:xfrm>
        </p:spPr>
      </p:pic>
      <p:sp>
        <p:nvSpPr>
          <p:cNvPr id="4" name="Rettangolo 3"/>
          <p:cNvSpPr/>
          <p:nvPr/>
        </p:nvSpPr>
        <p:spPr>
          <a:xfrm>
            <a:off x="323528" y="188640"/>
            <a:ext cx="8568952"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115616" y="548680"/>
            <a:ext cx="6768752" cy="7200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RICONOSCIMENTO </a:t>
            </a:r>
            <a:r>
              <a:rPr lang="it-IT" sz="2800" b="1" dirty="0" smtClean="0"/>
              <a:t>ATTIVITÀ </a:t>
            </a:r>
            <a:r>
              <a:rPr lang="it-IT" sz="2800" b="1" dirty="0"/>
              <a:t>DEL TUTOR</a:t>
            </a:r>
          </a:p>
        </p:txBody>
      </p:sp>
      <p:sp>
        <p:nvSpPr>
          <p:cNvPr id="6" name="Rettangolo 5"/>
          <p:cNvSpPr/>
          <p:nvPr/>
        </p:nvSpPr>
        <p:spPr>
          <a:xfrm>
            <a:off x="611560" y="1484784"/>
            <a:ext cx="8064896" cy="4824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solidFill>
                  <a:schemeClr val="tx2"/>
                </a:solidFill>
              </a:rPr>
              <a:t>Al docente tutor è riconosciuta specifica attestazione dell’attività svolta inserita nel curriculum professionale.</a:t>
            </a:r>
          </a:p>
          <a:p>
            <a:endParaRPr lang="it-IT" sz="2000" dirty="0">
              <a:solidFill>
                <a:schemeClr val="tx2"/>
              </a:solidFill>
            </a:endParaRPr>
          </a:p>
          <a:p>
            <a:endParaRPr lang="it-IT" sz="2000" dirty="0">
              <a:solidFill>
                <a:schemeClr val="tx2"/>
              </a:solidFill>
            </a:endParaRPr>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597" y="6029325"/>
            <a:ext cx="1619672" cy="828675"/>
          </a:xfrm>
          <a:prstGeom prst="rect">
            <a:avLst/>
          </a:prstGeom>
        </p:spPr>
      </p:pic>
      <p:pic>
        <p:nvPicPr>
          <p:cNvPr id="19" name="Immagin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597" y="6017758"/>
            <a:ext cx="1619672" cy="828675"/>
          </a:xfrm>
          <a:prstGeom prst="rect">
            <a:avLst/>
          </a:prstGeom>
        </p:spPr>
      </p:pic>
    </p:spTree>
    <p:extLst>
      <p:ext uri="{BB962C8B-B14F-4D97-AF65-F5344CB8AC3E}">
        <p14:creationId xmlns:p14="http://schemas.microsoft.com/office/powerpoint/2010/main" val="7368391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79512" y="188640"/>
            <a:ext cx="8784976" cy="64807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963" t="17915" r="35407" b="15107"/>
          <a:stretch/>
        </p:blipFill>
        <p:spPr bwMode="auto">
          <a:xfrm>
            <a:off x="1043608" y="332848"/>
            <a:ext cx="4752528" cy="619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Segnaposto contenuto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555" y="5840685"/>
            <a:ext cx="1905000" cy="828675"/>
          </a:xfrm>
          <a:prstGeom prst="rect">
            <a:avLst/>
          </a:prstGeom>
        </p:spPr>
      </p:pic>
    </p:spTree>
    <p:extLst>
      <p:ext uri="{BB962C8B-B14F-4D97-AF65-F5344CB8AC3E}">
        <p14:creationId xmlns:p14="http://schemas.microsoft.com/office/powerpoint/2010/main" val="2374469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12968" cy="65527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620688"/>
            <a:ext cx="3672408" cy="1584176"/>
          </a:xfrm>
          <a:prstGeom prst="rect">
            <a:avLst/>
          </a:prstGeom>
        </p:spPr>
      </p:pic>
      <p:sp>
        <p:nvSpPr>
          <p:cNvPr id="7" name="Rettangolo 6"/>
          <p:cNvSpPr/>
          <p:nvPr/>
        </p:nvSpPr>
        <p:spPr>
          <a:xfrm>
            <a:off x="1246287" y="2708920"/>
            <a:ext cx="6651436" cy="1754326"/>
          </a:xfrm>
          <a:prstGeom prst="rect">
            <a:avLst/>
          </a:prstGeom>
          <a:noFill/>
        </p:spPr>
        <p:txBody>
          <a:bodyPr wrap="none" lIns="91440" tIns="45720" rIns="91440" bIns="45720">
            <a:spAutoFit/>
          </a:bodyPr>
          <a:lstStyle/>
          <a:p>
            <a:pPr algn="ctr"/>
            <a:r>
              <a:rPr lang="it-IT"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GRAZIE PER L’ASCOLTO</a:t>
            </a:r>
          </a:p>
          <a:p>
            <a:pPr algn="ctr"/>
            <a:endParaRPr lang="it-IT"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Picture 3" descr="D:\Users\mi15494\AppData\Local\Microsoft\Windows\Temporary Internet Files\Content.IE5\6FTM7L0Y\docent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666" y="3844498"/>
            <a:ext cx="4592590" cy="253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250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323528" y="260648"/>
            <a:ext cx="8568952"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536" y="5785218"/>
            <a:ext cx="1905000" cy="828675"/>
          </a:xfrm>
          <a:prstGeom prst="rect">
            <a:avLst/>
          </a:prstGeom>
        </p:spPr>
      </p:pic>
      <p:sp>
        <p:nvSpPr>
          <p:cNvPr id="5" name="Rettangolo 4"/>
          <p:cNvSpPr/>
          <p:nvPr/>
        </p:nvSpPr>
        <p:spPr>
          <a:xfrm>
            <a:off x="503548" y="404664"/>
            <a:ext cx="8208912" cy="12961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solidFill>
                  <a:schemeClr val="bg1"/>
                </a:solidFill>
              </a:rPr>
              <a:t>IL TUTOR ACCOGLIENTE </a:t>
            </a:r>
          </a:p>
          <a:p>
            <a:pPr algn="ctr"/>
            <a:r>
              <a:rPr lang="it-IT" sz="2800" i="1" dirty="0" smtClean="0">
                <a:solidFill>
                  <a:schemeClr val="bg1"/>
                </a:solidFill>
              </a:rPr>
              <a:t>COME MEDIATORE DI SIGNIFICATO</a:t>
            </a:r>
            <a:endParaRPr lang="it-IT" sz="2800" i="1" dirty="0">
              <a:solidFill>
                <a:schemeClr val="bg1"/>
              </a:solidFill>
            </a:endParaRPr>
          </a:p>
        </p:txBody>
      </p:sp>
      <p:sp>
        <p:nvSpPr>
          <p:cNvPr id="7" name="Rettangolo 6"/>
          <p:cNvSpPr/>
          <p:nvPr/>
        </p:nvSpPr>
        <p:spPr>
          <a:xfrm>
            <a:off x="503412" y="1916830"/>
            <a:ext cx="8209048" cy="4097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i="1" dirty="0" smtClean="0">
                <a:solidFill>
                  <a:schemeClr val="tx2"/>
                </a:solidFill>
              </a:rPr>
              <a:t>La figura del tutor, cioè di un insegnante di ruolo esperto che si rende disponibile ad accompagnare un insegnante novizio, diviene un elemento centrale in tutti i corsi di </a:t>
            </a:r>
            <a:r>
              <a:rPr lang="it-IT" sz="2400" b="1" i="1" dirty="0" err="1" smtClean="0">
                <a:solidFill>
                  <a:schemeClr val="tx2"/>
                </a:solidFill>
              </a:rPr>
              <a:t>induction</a:t>
            </a:r>
            <a:r>
              <a:rPr lang="it-IT" sz="2400" i="1" dirty="0" smtClean="0">
                <a:solidFill>
                  <a:schemeClr val="tx2"/>
                </a:solidFill>
              </a:rPr>
              <a:t>. […] (</a:t>
            </a:r>
            <a:r>
              <a:rPr lang="it-IT" sz="2400" i="1" dirty="0" err="1" smtClean="0">
                <a:solidFill>
                  <a:schemeClr val="tx2"/>
                </a:solidFill>
              </a:rPr>
              <a:t>Saffold</a:t>
            </a:r>
            <a:r>
              <a:rPr lang="it-IT" sz="2400" i="1" dirty="0" smtClean="0">
                <a:solidFill>
                  <a:schemeClr val="tx2"/>
                </a:solidFill>
              </a:rPr>
              <a:t>, 2003).</a:t>
            </a:r>
          </a:p>
          <a:p>
            <a:pPr algn="just"/>
            <a:endParaRPr lang="it-IT" sz="2400" i="1" dirty="0" smtClean="0">
              <a:solidFill>
                <a:schemeClr val="tx2"/>
              </a:solidFill>
            </a:endParaRPr>
          </a:p>
          <a:p>
            <a:pPr algn="just"/>
            <a:endParaRPr lang="it-IT" sz="1050" b="1" i="1" dirty="0" smtClean="0">
              <a:solidFill>
                <a:schemeClr val="tx2"/>
              </a:solidFill>
            </a:endParaRPr>
          </a:p>
          <a:p>
            <a:pPr algn="just"/>
            <a:r>
              <a:rPr lang="it-IT" sz="1400" dirty="0" smtClean="0">
                <a:solidFill>
                  <a:schemeClr val="tx2"/>
                </a:solidFill>
              </a:rPr>
              <a:t>Mangione </a:t>
            </a:r>
            <a:r>
              <a:rPr lang="it-IT" sz="1400" dirty="0">
                <a:solidFill>
                  <a:schemeClr val="tx2"/>
                </a:solidFill>
              </a:rPr>
              <a:t>G.R., Pettenati M.C., Rosa A. (2016). Anno di formazione e prova: analisi del modello italiano alla luce della letteratura scientifica e delle esperienze internazionali . </a:t>
            </a:r>
            <a:r>
              <a:rPr lang="it-IT" sz="1400" i="1" dirty="0" err="1">
                <a:solidFill>
                  <a:schemeClr val="tx2"/>
                </a:solidFill>
              </a:rPr>
              <a:t>Form@re</a:t>
            </a:r>
            <a:r>
              <a:rPr lang="it-IT" sz="1400" i="1" dirty="0">
                <a:solidFill>
                  <a:schemeClr val="tx2"/>
                </a:solidFill>
              </a:rPr>
              <a:t>  - Open Journal per la formazione in rete</a:t>
            </a:r>
          </a:p>
          <a:p>
            <a:pPr algn="just"/>
            <a:endParaRPr lang="it-IT" b="1" dirty="0" smtClean="0">
              <a:solidFill>
                <a:schemeClr val="tx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5785218"/>
            <a:ext cx="1905000" cy="828675"/>
          </a:xfrm>
          <a:prstGeom prst="rect">
            <a:avLst/>
          </a:prstGeom>
        </p:spPr>
      </p:pic>
    </p:spTree>
    <p:extLst>
      <p:ext uri="{BB962C8B-B14F-4D97-AF65-F5344CB8AC3E}">
        <p14:creationId xmlns:p14="http://schemas.microsoft.com/office/powerpoint/2010/main" val="888982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07504" y="188640"/>
            <a:ext cx="8856984"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67544" y="476672"/>
            <a:ext cx="8208912" cy="93610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t>I PROGRAMMI DI INDUCTION</a:t>
            </a:r>
          </a:p>
        </p:txBody>
      </p:sp>
      <p:sp>
        <p:nvSpPr>
          <p:cNvPr id="6" name="Rettangolo 5"/>
          <p:cNvSpPr/>
          <p:nvPr/>
        </p:nvSpPr>
        <p:spPr>
          <a:xfrm>
            <a:off x="467544" y="1628800"/>
            <a:ext cx="8208912" cy="4536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i="1" dirty="0" smtClean="0">
                <a:solidFill>
                  <a:schemeClr val="tx2"/>
                </a:solidFill>
              </a:rPr>
              <a:t>Dalla metà degli anni Novanta ai primi anni del Duemila, l’</a:t>
            </a:r>
            <a:r>
              <a:rPr lang="it-IT" sz="2800" b="1" i="1" dirty="0" err="1" smtClean="0">
                <a:solidFill>
                  <a:schemeClr val="tx2"/>
                </a:solidFill>
              </a:rPr>
              <a:t>induction</a:t>
            </a:r>
            <a:r>
              <a:rPr lang="it-IT" sz="2800" i="1" dirty="0" smtClean="0">
                <a:solidFill>
                  <a:schemeClr val="tx2"/>
                </a:solidFill>
              </a:rPr>
              <a:t> è entrata sempre più a far parte di un approccio integrato al fine di fornire supporti, occasioni di sviluppo e momenti di valutazione basati su standard per l’insegnamento e l’apprendimento, e spesso caratterizzandosi da una forte componente di «</a:t>
            </a:r>
            <a:r>
              <a:rPr lang="it-IT" sz="2800" i="1" dirty="0" err="1" smtClean="0">
                <a:solidFill>
                  <a:schemeClr val="tx2"/>
                </a:solidFill>
              </a:rPr>
              <a:t>mentoring</a:t>
            </a:r>
            <a:r>
              <a:rPr lang="it-IT" sz="2800" i="1" dirty="0" smtClean="0">
                <a:solidFill>
                  <a:schemeClr val="tx2"/>
                </a:solidFill>
              </a:rPr>
              <a:t>» in grado di proporre sfide e traiettorie di cambiamento (</a:t>
            </a:r>
            <a:r>
              <a:rPr lang="it-IT" sz="2800" i="1" dirty="0" err="1" smtClean="0">
                <a:solidFill>
                  <a:schemeClr val="tx2"/>
                </a:solidFill>
              </a:rPr>
              <a:t>Feiman</a:t>
            </a:r>
            <a:r>
              <a:rPr lang="it-IT" sz="2800" i="1" dirty="0" smtClean="0">
                <a:solidFill>
                  <a:schemeClr val="tx2"/>
                </a:solidFill>
              </a:rPr>
              <a:t>- </a:t>
            </a:r>
            <a:r>
              <a:rPr lang="it-IT" sz="2800" i="1" dirty="0" err="1" smtClean="0">
                <a:solidFill>
                  <a:schemeClr val="tx2"/>
                </a:solidFill>
              </a:rPr>
              <a:t>Nemser</a:t>
            </a:r>
            <a:r>
              <a:rPr lang="it-IT" sz="2800" i="1" dirty="0" smtClean="0">
                <a:solidFill>
                  <a:schemeClr val="tx2"/>
                </a:solidFill>
              </a:rPr>
              <a:t>, 2001).</a:t>
            </a:r>
          </a:p>
          <a:p>
            <a:endParaRPr lang="it-IT" sz="2800" i="1" dirty="0" smtClean="0">
              <a:solidFill>
                <a:schemeClr val="tx2"/>
              </a:solidFill>
            </a:endParaRPr>
          </a:p>
          <a:p>
            <a:r>
              <a:rPr lang="it-IT" sz="1400" dirty="0" smtClean="0">
                <a:solidFill>
                  <a:schemeClr val="tx2"/>
                </a:solidFill>
              </a:rPr>
              <a:t>Mangione G.R., Pettenati M.C., Rosa A. (2016). Anno di formazione e prova: analisi del modello italiano alla luce della letteratura scientifica e delle esperienze internazionali . </a:t>
            </a:r>
            <a:r>
              <a:rPr lang="it-IT" sz="1400" i="1" dirty="0" err="1" smtClean="0">
                <a:solidFill>
                  <a:schemeClr val="tx2"/>
                </a:solidFill>
              </a:rPr>
              <a:t>Form@re</a:t>
            </a:r>
            <a:r>
              <a:rPr lang="it-IT" sz="1400" i="1" dirty="0" smtClean="0">
                <a:solidFill>
                  <a:schemeClr val="tx2"/>
                </a:solidFill>
              </a:rPr>
              <a:t>  - Open Journal per la formazione in rete</a:t>
            </a:r>
            <a:endParaRPr lang="it-IT" sz="1400" i="1"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95960"/>
            <a:ext cx="1905000" cy="828675"/>
          </a:xfrm>
          <a:prstGeom prst="rect">
            <a:avLst/>
          </a:prstGeom>
        </p:spPr>
      </p:pic>
    </p:spTree>
    <p:extLst>
      <p:ext uri="{BB962C8B-B14F-4D97-AF65-F5344CB8AC3E}">
        <p14:creationId xmlns:p14="http://schemas.microsoft.com/office/powerpoint/2010/main" val="1317699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11560" y="404664"/>
            <a:ext cx="7992888" cy="100811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i="1" dirty="0">
                <a:solidFill>
                  <a:prstClr val="white"/>
                </a:solidFill>
              </a:rPr>
              <a:t>I PROGRAMMI DI INDUCTION</a:t>
            </a:r>
          </a:p>
        </p:txBody>
      </p:sp>
      <p:sp>
        <p:nvSpPr>
          <p:cNvPr id="6" name="Rettangolo 5"/>
          <p:cNvSpPr/>
          <p:nvPr/>
        </p:nvSpPr>
        <p:spPr>
          <a:xfrm>
            <a:off x="524248" y="1556792"/>
            <a:ext cx="8424936" cy="4815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i="1" dirty="0" smtClean="0">
                <a:solidFill>
                  <a:schemeClr val="tx2"/>
                </a:solidFill>
              </a:rPr>
              <a:t>Nella seconda metà degli anni Duemila, un programma di </a:t>
            </a:r>
            <a:r>
              <a:rPr lang="it-IT" sz="2400" b="1" i="1" dirty="0" err="1" smtClean="0">
                <a:solidFill>
                  <a:schemeClr val="tx2"/>
                </a:solidFill>
              </a:rPr>
              <a:t>induction</a:t>
            </a:r>
            <a:r>
              <a:rPr lang="it-IT" sz="2400" b="1" i="1" dirty="0">
                <a:solidFill>
                  <a:schemeClr val="tx2"/>
                </a:solidFill>
              </a:rPr>
              <a:t> </a:t>
            </a:r>
            <a:r>
              <a:rPr lang="it-IT" sz="2400" i="1" dirty="0" smtClean="0">
                <a:solidFill>
                  <a:schemeClr val="tx2"/>
                </a:solidFill>
              </a:rPr>
              <a:t>è ritenuto funzionale quando si sviluppa all’interno dell’ambiente scolastico e se accompagnato da una politica nazionale di sviluppo professionale del docente. In linea con un «modello di crescita», i nuovi insegnanti sono tenuti a contribuire attivamente allo sviluppo  della scuola, proprio perché essi stessi hanno molto da offrire e intervengono nei cambiamenti e trasformazioni della didattica e del fare scuola (</a:t>
            </a:r>
            <a:r>
              <a:rPr lang="it-IT" sz="2400" i="1" dirty="0" err="1" smtClean="0">
                <a:solidFill>
                  <a:schemeClr val="tx2"/>
                </a:solidFill>
              </a:rPr>
              <a:t>Tickle</a:t>
            </a:r>
            <a:r>
              <a:rPr lang="it-IT" sz="2400" i="1" dirty="0" smtClean="0">
                <a:solidFill>
                  <a:schemeClr val="tx2"/>
                </a:solidFill>
              </a:rPr>
              <a:t>, 2000).</a:t>
            </a:r>
            <a:r>
              <a:rPr lang="it-IT" sz="2400" dirty="0"/>
              <a:t> </a:t>
            </a:r>
            <a:r>
              <a:rPr lang="it-IT" sz="2400" i="1" dirty="0">
                <a:solidFill>
                  <a:schemeClr val="tx2"/>
                </a:solidFill>
              </a:rPr>
              <a:t>L’induzione di nuovi insegnanti diventa quindi un aspetto del </a:t>
            </a:r>
            <a:r>
              <a:rPr lang="it-IT" sz="2400" i="1" dirty="0" smtClean="0">
                <a:solidFill>
                  <a:schemeClr val="tx2"/>
                </a:solidFill>
              </a:rPr>
              <a:t>più vasto </a:t>
            </a:r>
            <a:r>
              <a:rPr lang="it-IT" sz="2400" i="1" dirty="0">
                <a:solidFill>
                  <a:schemeClr val="tx2"/>
                </a:solidFill>
              </a:rPr>
              <a:t>concetto di comunità di apprendimento della scuola.</a:t>
            </a:r>
            <a:endParaRPr lang="it-IT" sz="2400" i="1" dirty="0" smtClean="0">
              <a:solidFill>
                <a:schemeClr val="tx2"/>
              </a:solidFill>
            </a:endParaRPr>
          </a:p>
          <a:p>
            <a:pPr algn="just"/>
            <a:endParaRPr lang="it-IT" sz="1600" dirty="0" smtClean="0">
              <a:solidFill>
                <a:schemeClr val="tx2"/>
              </a:solidFill>
            </a:endParaRPr>
          </a:p>
          <a:p>
            <a:pPr algn="just"/>
            <a:r>
              <a:rPr lang="it-IT" sz="1400" dirty="0" smtClean="0">
                <a:solidFill>
                  <a:schemeClr val="tx2"/>
                </a:solidFill>
              </a:rPr>
              <a:t>Mangione </a:t>
            </a:r>
            <a:r>
              <a:rPr lang="it-IT" sz="1400" dirty="0">
                <a:solidFill>
                  <a:schemeClr val="tx2"/>
                </a:solidFill>
              </a:rPr>
              <a:t>G.R., Pettenati M.C., Rosa A. (2016). Anno di formazione e prova: analisi del modello italiano alla luce della letteratura scientifica e delle esperienze internazionali . </a:t>
            </a:r>
            <a:r>
              <a:rPr lang="it-IT" sz="1400" dirty="0" err="1">
                <a:solidFill>
                  <a:schemeClr val="tx2"/>
                </a:solidFill>
              </a:rPr>
              <a:t>Form@re</a:t>
            </a:r>
            <a:r>
              <a:rPr lang="it-IT" sz="1400" dirty="0">
                <a:solidFill>
                  <a:schemeClr val="tx2"/>
                </a:solidFill>
              </a:rPr>
              <a:t>  - Open Journal per la formazione in rete</a:t>
            </a:r>
          </a:p>
          <a:p>
            <a:pPr algn="just"/>
            <a:endParaRPr lang="it-IT" sz="2400"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496" y="5957691"/>
            <a:ext cx="1905000" cy="828675"/>
          </a:xfrm>
          <a:prstGeom prst="rect">
            <a:avLst/>
          </a:prstGeom>
        </p:spPr>
      </p:pic>
    </p:spTree>
    <p:extLst>
      <p:ext uri="{BB962C8B-B14F-4D97-AF65-F5344CB8AC3E}">
        <p14:creationId xmlns:p14="http://schemas.microsoft.com/office/powerpoint/2010/main" val="4006993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12968"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67544" y="1628800"/>
            <a:ext cx="8352928" cy="4906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i="1" dirty="0">
                <a:solidFill>
                  <a:schemeClr val="tx2"/>
                </a:solidFill>
              </a:rPr>
              <a:t>D</a:t>
            </a:r>
            <a:r>
              <a:rPr lang="it-IT" sz="2400" i="1" dirty="0" smtClean="0">
                <a:solidFill>
                  <a:schemeClr val="tx2"/>
                </a:solidFill>
              </a:rPr>
              <a:t>al 2010 in poi i percorsi di </a:t>
            </a:r>
            <a:r>
              <a:rPr lang="it-IT" sz="2400" b="1" i="1" dirty="0" err="1" smtClean="0">
                <a:solidFill>
                  <a:schemeClr val="tx2"/>
                </a:solidFill>
              </a:rPr>
              <a:t>induction</a:t>
            </a:r>
            <a:r>
              <a:rPr lang="it-IT" sz="2400" i="1" dirty="0" smtClean="0">
                <a:solidFill>
                  <a:schemeClr val="tx2"/>
                </a:solidFill>
              </a:rPr>
              <a:t> si caratterizzano per un «modello di alternanza» che valorizza la ricorsività tra immersione nelle pratiche e distanziamento riflessivo (</a:t>
            </a:r>
            <a:r>
              <a:rPr lang="it-IT" sz="2400" i="1" dirty="0" err="1" smtClean="0">
                <a:solidFill>
                  <a:schemeClr val="tx2"/>
                </a:solidFill>
              </a:rPr>
              <a:t>Achinstein</a:t>
            </a:r>
            <a:r>
              <a:rPr lang="it-IT" sz="2400" i="1" dirty="0" smtClean="0">
                <a:solidFill>
                  <a:schemeClr val="tx2"/>
                </a:solidFill>
              </a:rPr>
              <a:t> &amp; Davis, 2014; </a:t>
            </a:r>
            <a:r>
              <a:rPr lang="it-IT" sz="2400" i="1" dirty="0" err="1" smtClean="0">
                <a:solidFill>
                  <a:schemeClr val="tx2"/>
                </a:solidFill>
              </a:rPr>
              <a:t>Buysse</a:t>
            </a:r>
            <a:r>
              <a:rPr lang="it-IT" sz="2400" i="1" dirty="0" smtClean="0">
                <a:solidFill>
                  <a:schemeClr val="tx2"/>
                </a:solidFill>
              </a:rPr>
              <a:t> &amp; </a:t>
            </a:r>
            <a:r>
              <a:rPr lang="it-IT" sz="2400" i="1" dirty="0" err="1" smtClean="0">
                <a:solidFill>
                  <a:schemeClr val="tx2"/>
                </a:solidFill>
              </a:rPr>
              <a:t>Vanhulle</a:t>
            </a:r>
            <a:r>
              <a:rPr lang="it-IT" sz="2400" i="1" dirty="0" smtClean="0">
                <a:solidFill>
                  <a:schemeClr val="tx2"/>
                </a:solidFill>
              </a:rPr>
              <a:t>, 2010). Secondo questa visione, l’agire didattico è luogo privilegiato per esplorare l’insegnamento e il raccordare saperi teorici e pratici all’interno della professione (Rossi et al., 2015) che può trovare nei processi di co-esplicitazione tra pari (</a:t>
            </a:r>
            <a:r>
              <a:rPr lang="it-IT" sz="2400" i="1" dirty="0" err="1" smtClean="0">
                <a:solidFill>
                  <a:schemeClr val="tx2"/>
                </a:solidFill>
              </a:rPr>
              <a:t>Vinatier</a:t>
            </a:r>
            <a:r>
              <a:rPr lang="it-IT" sz="2400" i="1" dirty="0" smtClean="0">
                <a:solidFill>
                  <a:schemeClr val="tx2"/>
                </a:solidFill>
              </a:rPr>
              <a:t>, 2009) sostegni concreti allo sviluppo intenzionale della professionalità (</a:t>
            </a:r>
            <a:r>
              <a:rPr lang="it-IT" sz="2400" i="1" dirty="0" err="1" smtClean="0">
                <a:solidFill>
                  <a:schemeClr val="tx2"/>
                </a:solidFill>
              </a:rPr>
              <a:t>Durand</a:t>
            </a:r>
            <a:r>
              <a:rPr lang="it-IT" sz="2400" i="1" dirty="0" smtClean="0">
                <a:solidFill>
                  <a:schemeClr val="tx2"/>
                </a:solidFill>
              </a:rPr>
              <a:t> &amp; </a:t>
            </a:r>
            <a:r>
              <a:rPr lang="it-IT" sz="2400" i="1" dirty="0" err="1" smtClean="0">
                <a:solidFill>
                  <a:schemeClr val="tx2"/>
                </a:solidFill>
              </a:rPr>
              <a:t>Horcik</a:t>
            </a:r>
            <a:r>
              <a:rPr lang="it-IT" sz="2400" i="1" dirty="0" smtClean="0">
                <a:solidFill>
                  <a:schemeClr val="tx2"/>
                </a:solidFill>
              </a:rPr>
              <a:t>, 2012).</a:t>
            </a:r>
          </a:p>
          <a:p>
            <a:pPr algn="just"/>
            <a:endParaRPr lang="it-IT" sz="2400" dirty="0" smtClean="0">
              <a:solidFill>
                <a:schemeClr val="tx2"/>
              </a:solidFill>
            </a:endParaRPr>
          </a:p>
          <a:p>
            <a:pPr algn="just"/>
            <a:r>
              <a:rPr lang="it-IT" sz="1400" dirty="0">
                <a:solidFill>
                  <a:schemeClr val="tx2"/>
                </a:solidFill>
              </a:rPr>
              <a:t>Mangione G.R., Pettenati M.C., Rosa A. (2016). Anno di formazione e prova: analisi del modello italiano alla luce della letteratura scientifica e delle esperienze internazionali . </a:t>
            </a:r>
            <a:r>
              <a:rPr lang="it-IT" sz="1400" dirty="0" err="1">
                <a:solidFill>
                  <a:schemeClr val="tx2"/>
                </a:solidFill>
              </a:rPr>
              <a:t>Form@re</a:t>
            </a:r>
            <a:r>
              <a:rPr lang="it-IT" sz="1400" dirty="0">
                <a:solidFill>
                  <a:schemeClr val="tx2"/>
                </a:solidFill>
              </a:rPr>
              <a:t>  - Open Journal per la formazione in rete</a:t>
            </a:r>
          </a:p>
          <a:p>
            <a:pPr algn="just"/>
            <a:endParaRPr lang="it-IT" sz="2400" dirty="0">
              <a:solidFill>
                <a:schemeClr val="tx2"/>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528" y="5840685"/>
            <a:ext cx="1905000" cy="82867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34" y="332656"/>
            <a:ext cx="801687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077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1779</TotalTime>
  <Words>3030</Words>
  <Application>Microsoft Office PowerPoint</Application>
  <PresentationFormat>Presentazione su schermo (4:3)</PresentationFormat>
  <Paragraphs>452</Paragraphs>
  <Slides>56</Slides>
  <Notes>12</Notes>
  <HiddenSlides>0</HiddenSlides>
  <MMClips>0</MMClips>
  <ScaleCrop>false</ScaleCrop>
  <HeadingPairs>
    <vt:vector size="4" baseType="variant">
      <vt:variant>
        <vt:lpstr>Tema</vt:lpstr>
      </vt:variant>
      <vt:variant>
        <vt:i4>1</vt:i4>
      </vt:variant>
      <vt:variant>
        <vt:lpstr>Titoli diapositive</vt:lpstr>
      </vt:variant>
      <vt:variant>
        <vt:i4>56</vt:i4>
      </vt:variant>
    </vt:vector>
  </HeadingPairs>
  <TitlesOfParts>
    <vt:vector size="5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Administrator</cp:lastModifiedBy>
  <cp:revision>151</cp:revision>
  <cp:lastPrinted>2017-09-18T07:09:27Z</cp:lastPrinted>
  <dcterms:created xsi:type="dcterms:W3CDTF">2017-09-15T06:19:24Z</dcterms:created>
  <dcterms:modified xsi:type="dcterms:W3CDTF">2018-02-16T11:39:38Z</dcterms:modified>
</cp:coreProperties>
</file>